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1"/>
  </p:sldMasterIdLst>
  <p:notesMasterIdLst>
    <p:notesMasterId r:id="rId18"/>
  </p:notesMasterIdLst>
  <p:sldIdLst>
    <p:sldId id="256" r:id="rId2"/>
    <p:sldId id="257" r:id="rId3"/>
    <p:sldId id="266" r:id="rId4"/>
    <p:sldId id="264" r:id="rId5"/>
    <p:sldId id="265" r:id="rId6"/>
    <p:sldId id="267" r:id="rId7"/>
    <p:sldId id="258" r:id="rId8"/>
    <p:sldId id="263" r:id="rId9"/>
    <p:sldId id="259" r:id="rId10"/>
    <p:sldId id="260" r:id="rId11"/>
    <p:sldId id="268" r:id="rId12"/>
    <p:sldId id="270" r:id="rId13"/>
    <p:sldId id="272" r:id="rId14"/>
    <p:sldId id="271" r:id="rId15"/>
    <p:sldId id="261" r:id="rId16"/>
    <p:sldId id="269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1"/>
    <p:restoredTop sz="79407" autoAdjust="0"/>
  </p:normalViewPr>
  <p:slideViewPr>
    <p:cSldViewPr snapToGrid="0" snapToObjects="1">
      <p:cViewPr varScale="1">
        <p:scale>
          <a:sx n="89" d="100"/>
          <a:sy n="89" d="100"/>
        </p:scale>
        <p:origin x="11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FF7D-FF27-D243-B88F-FF8DBFE20C91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4" name="Zástupný objekt pre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8F3C4-C028-5040-91AF-2C547090792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106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F3C4-C028-5040-91AF-2C547090792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222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F3C4-C028-5040-91AF-2C5470907921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689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F3C4-C028-5040-91AF-2C5470907921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3192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8F3C4-C028-5040-91AF-2C5470907921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6827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át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ovka s citá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Obrázok možno pridať jeho presunutím do zástupného objektu alebo kliknutím na jeho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Kliknite sem a upravte štýly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F30E-33A9-8046-80CD-F5DB666E0CA8}" type="datetimeFigureOut">
              <a:rPr lang="sk-SK" smtClean="0"/>
              <a:t>25. 1. 2023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B64B7D-434C-2844-BD26-C12913906CB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047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363255"/>
            <a:ext cx="8915399" cy="3800351"/>
          </a:xfrm>
        </p:spPr>
        <p:txBody>
          <a:bodyPr>
            <a:normAutofit/>
          </a:bodyPr>
          <a:lstStyle/>
          <a:p>
            <a:r>
              <a:rPr lang="en-GB" b="1" dirty="0" smtClean="0"/>
              <a:t>TRIGLAV - Strengthen the fight against CBRN threats at the Slovakian-Ukrainian border </a:t>
            </a:r>
            <a:endParaRPr lang="en-GB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4359058"/>
            <a:ext cx="8915399" cy="2392471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Department for Detection of Hazardous Substances and Environmental Crime</a:t>
            </a:r>
          </a:p>
          <a:p>
            <a:r>
              <a:rPr lang="sk-SK" dirty="0" err="1" smtClean="0"/>
              <a:t>National</a:t>
            </a:r>
            <a:r>
              <a:rPr lang="sk-SK" dirty="0" smtClean="0"/>
              <a:t> Center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Specific</a:t>
            </a:r>
            <a:r>
              <a:rPr lang="sk-SK" dirty="0" smtClean="0"/>
              <a:t> </a:t>
            </a:r>
            <a:r>
              <a:rPr lang="sk-SK" dirty="0" err="1" smtClean="0"/>
              <a:t>Crimes</a:t>
            </a:r>
            <a:endParaRPr lang="en-GB" dirty="0" smtClean="0"/>
          </a:p>
          <a:p>
            <a:r>
              <a:rPr lang="en-GB" dirty="0" smtClean="0"/>
              <a:t>Presidium of Police Force</a:t>
            </a:r>
          </a:p>
          <a:p>
            <a:r>
              <a:rPr lang="en-GB" dirty="0" smtClean="0"/>
              <a:t>Ministry of Interior of Slovak Republic</a:t>
            </a:r>
            <a:endParaRPr lang="en-GB" dirty="0"/>
          </a:p>
        </p:txBody>
      </p:sp>
      <p:pic>
        <p:nvPicPr>
          <p:cNvPr id="2050" name="Picture 2" descr="C:\Users\blahusova1308580\Desktop\1_PÍSOMNOSTI\logo_enviro_cbrne_farebne_negat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803" y="5011825"/>
            <a:ext cx="1609809" cy="160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" y="54430"/>
            <a:ext cx="928108" cy="6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196598"/>
            <a:ext cx="8911687" cy="1280890"/>
          </a:xfrm>
        </p:spPr>
        <p:txBody>
          <a:bodyPr/>
          <a:lstStyle/>
          <a:p>
            <a:r>
              <a:rPr lang="sk-SK" dirty="0" smtClean="0"/>
              <a:t>Project </a:t>
            </a:r>
            <a:r>
              <a:rPr lang="sk-SK" dirty="0" err="1" smtClean="0"/>
              <a:t>Activities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5499" y="935523"/>
            <a:ext cx="8915400" cy="5450774"/>
          </a:xfrm>
        </p:spPr>
        <p:txBody>
          <a:bodyPr>
            <a:noAutofit/>
          </a:bodyPr>
          <a:lstStyle/>
          <a:p>
            <a:pPr algn="just"/>
            <a:r>
              <a:rPr lang="en-GB" sz="2400" u="sng" dirty="0"/>
              <a:t>3 </a:t>
            </a:r>
            <a:r>
              <a:rPr lang="en-GB" sz="2400" b="1" u="sng" dirty="0"/>
              <a:t>Workshops</a:t>
            </a:r>
            <a:r>
              <a:rPr lang="en-GB" sz="2400" dirty="0"/>
              <a:t> </a:t>
            </a:r>
            <a:r>
              <a:rPr lang="en-GB" sz="2400" dirty="0" smtClean="0"/>
              <a:t>in </a:t>
            </a:r>
            <a:r>
              <a:rPr lang="en-GB" sz="2400" dirty="0"/>
              <a:t>order to implement the Joint Concept of Operation </a:t>
            </a:r>
            <a:r>
              <a:rPr lang="en-GB" sz="2400" dirty="0" smtClean="0"/>
              <a:t>of Security Forces during a CBRN incident in </a:t>
            </a:r>
            <a:r>
              <a:rPr lang="en-GB" sz="2400" dirty="0"/>
              <a:t>Internal Acts of relevant stakeholders = in </a:t>
            </a:r>
            <a:r>
              <a:rPr lang="en-GB" sz="2400" dirty="0" smtClean="0"/>
              <a:t>practice</a:t>
            </a:r>
            <a:endParaRPr lang="sk-SK" sz="2400" dirty="0"/>
          </a:p>
          <a:p>
            <a:pPr algn="just"/>
            <a:r>
              <a:rPr lang="en-GB" sz="2400" b="1" u="sng" dirty="0"/>
              <a:t>Analysis</a:t>
            </a:r>
            <a:r>
              <a:rPr lang="en-GB" sz="2400" dirty="0"/>
              <a:t> of the current status of Internal Acts in the field of CBRN security and cross-border information flow, their review and possible proposals for </a:t>
            </a:r>
            <a:r>
              <a:rPr lang="en-GB" sz="2400" dirty="0" smtClean="0"/>
              <a:t>changes</a:t>
            </a:r>
          </a:p>
          <a:p>
            <a:pPr algn="just"/>
            <a:r>
              <a:rPr lang="en-GB" sz="2400" b="1" u="sng" dirty="0"/>
              <a:t>I</a:t>
            </a:r>
            <a:r>
              <a:rPr lang="en-GB" sz="2400" b="1" u="sng" dirty="0" smtClean="0"/>
              <a:t>nternational exercise</a:t>
            </a:r>
          </a:p>
          <a:p>
            <a:pPr algn="just"/>
            <a:r>
              <a:rPr lang="en-GB" sz="2400" u="sng" dirty="0"/>
              <a:t>2</a:t>
            </a:r>
            <a:r>
              <a:rPr lang="en-GB" sz="2400" u="sng" dirty="0" smtClean="0"/>
              <a:t> </a:t>
            </a:r>
            <a:r>
              <a:rPr lang="en-GB" sz="2400" b="1" u="sng" dirty="0"/>
              <a:t>study visits</a:t>
            </a:r>
            <a:r>
              <a:rPr lang="en-GB" sz="2400" b="1" dirty="0"/>
              <a:t> </a:t>
            </a:r>
            <a:r>
              <a:rPr lang="en-GB" sz="2400" dirty="0"/>
              <a:t>to countries with a functional and effective system of fight against illegal handling of CBRN materials and with an effective and consistent form of education and training in this </a:t>
            </a:r>
            <a:r>
              <a:rPr lang="en-GB" sz="2400" dirty="0" smtClean="0"/>
              <a:t>area</a:t>
            </a:r>
            <a:r>
              <a:rPr lang="en-GB" sz="2400" dirty="0"/>
              <a:t> </a:t>
            </a:r>
            <a:endParaRPr lang="sk-SK" sz="2400" dirty="0"/>
          </a:p>
          <a:p>
            <a:pPr algn="just"/>
            <a:r>
              <a:rPr lang="en-GB" sz="2400" u="sng" dirty="0"/>
              <a:t>6 </a:t>
            </a:r>
            <a:r>
              <a:rPr lang="en-GB" sz="2400" b="1" u="sng" dirty="0"/>
              <a:t>workshops</a:t>
            </a:r>
            <a:r>
              <a:rPr lang="en-GB" sz="2400" dirty="0"/>
              <a:t> </a:t>
            </a:r>
            <a:r>
              <a:rPr lang="en-GB" sz="2400" dirty="0" smtClean="0"/>
              <a:t>in </a:t>
            </a:r>
            <a:r>
              <a:rPr lang="en-GB" sz="2400" dirty="0"/>
              <a:t>order to create and formalise an effective and consistent system of </a:t>
            </a:r>
            <a:r>
              <a:rPr lang="en-GB" sz="2400" dirty="0" smtClean="0"/>
              <a:t>CBRN education </a:t>
            </a:r>
            <a:r>
              <a:rPr lang="en-GB" sz="2400" dirty="0"/>
              <a:t>and training  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219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196598"/>
            <a:ext cx="8911687" cy="1280890"/>
          </a:xfrm>
        </p:spPr>
        <p:txBody>
          <a:bodyPr/>
          <a:lstStyle/>
          <a:p>
            <a:r>
              <a:rPr lang="sk-SK" dirty="0" smtClean="0"/>
              <a:t>Project </a:t>
            </a:r>
            <a:r>
              <a:rPr lang="sk-SK" dirty="0" err="1" smtClean="0"/>
              <a:t>Activities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9212" y="1056904"/>
            <a:ext cx="8915400" cy="5450774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b="1" u="sng" dirty="0"/>
              <a:t>Creation of educational materials</a:t>
            </a:r>
            <a:r>
              <a:rPr lang="en-GB" sz="2400" b="1" dirty="0"/>
              <a:t> </a:t>
            </a:r>
            <a:r>
              <a:rPr lang="en-GB" sz="2400" dirty="0"/>
              <a:t> </a:t>
            </a:r>
            <a:endParaRPr lang="sk-SK" sz="2400" dirty="0"/>
          </a:p>
          <a:p>
            <a:pPr algn="just"/>
            <a:r>
              <a:rPr lang="en-GB" sz="2400" b="1" u="sng" dirty="0"/>
              <a:t>Education and trainings</a:t>
            </a:r>
            <a:r>
              <a:rPr lang="en-GB" sz="2400" b="1" dirty="0"/>
              <a:t> </a:t>
            </a:r>
            <a:r>
              <a:rPr lang="en-GB" sz="2400" dirty="0"/>
              <a:t>for employees competent in the fight against illegal </a:t>
            </a:r>
            <a:r>
              <a:rPr lang="en-US" sz="2400" dirty="0" smtClean="0"/>
              <a:t>handling of CBRN materials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en-US" sz="2400" dirty="0" smtClean="0"/>
              <a:t>(416 trained CBRN specialists/swat team members)</a:t>
            </a:r>
            <a:endParaRPr lang="en-US" sz="2400" u="sng" dirty="0" smtClean="0"/>
          </a:p>
          <a:p>
            <a:pPr algn="just"/>
            <a:r>
              <a:rPr lang="en-GB" sz="2400" b="1" u="sng" dirty="0" smtClean="0"/>
              <a:t>Round </a:t>
            </a:r>
            <a:r>
              <a:rPr lang="en-GB" sz="2400" b="1" u="sng" dirty="0"/>
              <a:t>table seminar for prosecutors and </a:t>
            </a:r>
            <a:r>
              <a:rPr lang="en-GB" sz="2400" b="1" u="sng" dirty="0" smtClean="0"/>
              <a:t>judiciaries</a:t>
            </a:r>
            <a:r>
              <a:rPr lang="sk-SK" sz="2400" dirty="0"/>
              <a:t> </a:t>
            </a:r>
            <a:r>
              <a:rPr lang="sk-SK" sz="2400" dirty="0" smtClean="0"/>
              <a:t/>
            </a:r>
            <a:br>
              <a:rPr lang="sk-SK" sz="2400" dirty="0" smtClean="0"/>
            </a:br>
            <a:r>
              <a:rPr lang="sk-SK" sz="2400" dirty="0" smtClean="0"/>
              <a:t>(</a:t>
            </a:r>
            <a:r>
              <a:rPr lang="en-US" sz="2400" dirty="0" smtClean="0"/>
              <a:t>for 40 representatives)</a:t>
            </a:r>
            <a:endParaRPr lang="en-US" sz="2400" b="1" u="sng" dirty="0" smtClean="0"/>
          </a:p>
          <a:p>
            <a:pPr algn="just"/>
            <a:r>
              <a:rPr lang="en-GB" sz="2400" b="1" u="sng" dirty="0" smtClean="0"/>
              <a:t>Purchase </a:t>
            </a:r>
            <a:r>
              <a:rPr lang="en-GB" sz="2400" b="1" u="sng" dirty="0"/>
              <a:t>of detection devices and protective </a:t>
            </a:r>
            <a:r>
              <a:rPr lang="en-GB" sz="2400" b="1" u="sng" dirty="0" smtClean="0"/>
              <a:t>equipment</a:t>
            </a:r>
          </a:p>
          <a:p>
            <a:pPr algn="just"/>
            <a:r>
              <a:rPr lang="en-GB" sz="2400" b="1" u="sng" dirty="0"/>
              <a:t>Seminars</a:t>
            </a:r>
            <a:r>
              <a:rPr lang="en-GB" sz="2400" dirty="0"/>
              <a:t> on the issue of illicit handling of CBRN materials </a:t>
            </a:r>
            <a:r>
              <a:rPr lang="en-GB" sz="2400" b="1" u="sng" dirty="0"/>
              <a:t>for private companies</a:t>
            </a:r>
            <a:r>
              <a:rPr lang="en-GB" sz="2400" b="1" dirty="0"/>
              <a:t> </a:t>
            </a:r>
            <a:r>
              <a:rPr lang="en-GB" sz="2400" dirty="0"/>
              <a:t>handling legally with CBRN </a:t>
            </a:r>
            <a:r>
              <a:rPr lang="en-GB" sz="2400" dirty="0" smtClean="0"/>
              <a:t>materials</a:t>
            </a:r>
          </a:p>
          <a:p>
            <a:pPr algn="just"/>
            <a:r>
              <a:rPr lang="en-GB" sz="2400" b="1" u="sng" dirty="0"/>
              <a:t>Opening and Final </a:t>
            </a:r>
            <a:r>
              <a:rPr lang="en-GB" sz="2400" b="1" u="sng" dirty="0" smtClean="0"/>
              <a:t>Conference</a:t>
            </a:r>
          </a:p>
          <a:p>
            <a:pPr algn="just"/>
            <a:r>
              <a:rPr lang="en-GB" sz="2400" b="1" u="sng" dirty="0"/>
              <a:t>Publicity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3010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has been already done</a:t>
            </a:r>
            <a:endParaRPr lang="en-GB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504950"/>
            <a:ext cx="6045200" cy="377825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567524" y="5630227"/>
            <a:ext cx="6070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dirty="0" smtClean="0"/>
              <a:t>Project web-site: </a:t>
            </a:r>
            <a:r>
              <a:rPr lang="sk-SK" dirty="0" smtClean="0">
                <a:solidFill>
                  <a:srgbClr val="0000FF"/>
                </a:solidFill>
              </a:rPr>
              <a:t>TRIGLAV </a:t>
            </a:r>
            <a:r>
              <a:rPr lang="sk-SK" dirty="0">
                <a:solidFill>
                  <a:srgbClr val="0000FF"/>
                </a:solidFill>
              </a:rPr>
              <a:t>- </a:t>
            </a:r>
            <a:r>
              <a:rPr lang="sk-SK" dirty="0" err="1">
                <a:solidFill>
                  <a:srgbClr val="0000FF"/>
                </a:solidFill>
              </a:rPr>
              <a:t>Strengthen</a:t>
            </a:r>
            <a:r>
              <a:rPr lang="sk-SK" dirty="0">
                <a:solidFill>
                  <a:srgbClr val="0000FF"/>
                </a:solidFill>
              </a:rPr>
              <a:t> </a:t>
            </a:r>
            <a:r>
              <a:rPr lang="sk-SK" dirty="0" err="1">
                <a:solidFill>
                  <a:srgbClr val="0000FF"/>
                </a:solidFill>
              </a:rPr>
              <a:t>the</a:t>
            </a:r>
            <a:r>
              <a:rPr lang="sk-SK" dirty="0">
                <a:solidFill>
                  <a:srgbClr val="0000FF"/>
                </a:solidFill>
              </a:rPr>
              <a:t> </a:t>
            </a:r>
            <a:r>
              <a:rPr lang="sk-SK" dirty="0" err="1">
                <a:solidFill>
                  <a:srgbClr val="0000FF"/>
                </a:solidFill>
              </a:rPr>
              <a:t>fight</a:t>
            </a:r>
            <a:r>
              <a:rPr lang="sk-SK" dirty="0">
                <a:solidFill>
                  <a:srgbClr val="0000FF"/>
                </a:solidFill>
              </a:rPr>
              <a:t> </a:t>
            </a:r>
            <a:r>
              <a:rPr lang="sk-SK" dirty="0" err="1">
                <a:solidFill>
                  <a:srgbClr val="0000FF"/>
                </a:solidFill>
              </a:rPr>
              <a:t>against</a:t>
            </a:r>
            <a:r>
              <a:rPr lang="sk-SK" dirty="0">
                <a:solidFill>
                  <a:srgbClr val="0000FF"/>
                </a:solidFill>
              </a:rPr>
              <a:t> CBRN </a:t>
            </a:r>
            <a:r>
              <a:rPr lang="sk-SK" dirty="0" err="1">
                <a:solidFill>
                  <a:srgbClr val="0000FF"/>
                </a:solidFill>
              </a:rPr>
              <a:t>threats</a:t>
            </a:r>
            <a:r>
              <a:rPr lang="sk-SK" dirty="0">
                <a:solidFill>
                  <a:srgbClr val="0000FF"/>
                </a:solidFill>
              </a:rPr>
              <a:t> at </a:t>
            </a:r>
            <a:r>
              <a:rPr lang="sk-SK" dirty="0" err="1">
                <a:solidFill>
                  <a:srgbClr val="0000FF"/>
                </a:solidFill>
              </a:rPr>
              <a:t>the</a:t>
            </a:r>
            <a:r>
              <a:rPr lang="sk-SK" dirty="0">
                <a:solidFill>
                  <a:srgbClr val="0000FF"/>
                </a:solidFill>
              </a:rPr>
              <a:t> </a:t>
            </a:r>
            <a:r>
              <a:rPr lang="sk-SK" dirty="0" err="1">
                <a:solidFill>
                  <a:srgbClr val="0000FF"/>
                </a:solidFill>
              </a:rPr>
              <a:t>Slovakian-Ukrainian</a:t>
            </a:r>
            <a:r>
              <a:rPr lang="sk-SK" dirty="0">
                <a:solidFill>
                  <a:srgbClr val="0000FF"/>
                </a:solidFill>
              </a:rPr>
              <a:t> </a:t>
            </a:r>
            <a:r>
              <a:rPr lang="sk-SK" dirty="0" err="1">
                <a:solidFill>
                  <a:srgbClr val="0000FF"/>
                </a:solidFill>
              </a:rPr>
              <a:t>border</a:t>
            </a:r>
            <a:r>
              <a:rPr lang="sk-SK" dirty="0">
                <a:solidFill>
                  <a:srgbClr val="0000FF"/>
                </a:solidFill>
              </a:rPr>
              <a:t> (</a:t>
            </a:r>
            <a:r>
              <a:rPr lang="sk-SK" dirty="0" err="1">
                <a:solidFill>
                  <a:srgbClr val="0000FF"/>
                </a:solidFill>
              </a:rPr>
              <a:t>triglav-cbrn.sk</a:t>
            </a:r>
            <a:r>
              <a:rPr lang="sk-SK" dirty="0">
                <a:solidFill>
                  <a:srgbClr val="0000FF"/>
                </a:solidFill>
              </a:rPr>
              <a:t>)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22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3228"/>
          </a:xfrm>
        </p:spPr>
        <p:txBody>
          <a:bodyPr/>
          <a:lstStyle/>
          <a:p>
            <a:r>
              <a:rPr lang="en-GB"/>
              <a:t>What has been already done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9212" y="1557337"/>
            <a:ext cx="9240838" cy="4886325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400" i="1" u="sng" dirty="0"/>
              <a:t>Workshop on implementation of JCO 1</a:t>
            </a:r>
            <a:r>
              <a:rPr lang="en-GB" sz="2400" i="1" dirty="0"/>
              <a:t> (Kyiv UA – adjusted to online) ✓</a:t>
            </a:r>
          </a:p>
          <a:p>
            <a:pPr algn="just"/>
            <a:endParaRPr lang="en-GB" sz="2400" i="1" u="sng" dirty="0"/>
          </a:p>
          <a:p>
            <a:pPr algn="just"/>
            <a:r>
              <a:rPr lang="en-GB" sz="2400" i="1" u="sng" dirty="0"/>
              <a:t>Workshop on implementation of JCO 2</a:t>
            </a:r>
            <a:r>
              <a:rPr lang="en-GB" sz="2400" i="1" dirty="0"/>
              <a:t> (Bratislava SVK)✓</a:t>
            </a:r>
          </a:p>
          <a:p>
            <a:pPr algn="just"/>
            <a:endParaRPr lang="en-GB" sz="2400" i="1" u="sng" dirty="0"/>
          </a:p>
          <a:p>
            <a:pPr algn="just"/>
            <a:r>
              <a:rPr lang="en-GB" sz="2400" i="1" u="sng" dirty="0"/>
              <a:t>Workshop on implementation of JCO 3</a:t>
            </a:r>
            <a:r>
              <a:rPr lang="en-GB" sz="2400" i="1" dirty="0"/>
              <a:t> </a:t>
            </a:r>
            <a:r>
              <a:rPr lang="en-GB" sz="2400" i="1" dirty="0" smtClean="0"/>
              <a:t>(Stavanger </a:t>
            </a:r>
            <a:r>
              <a:rPr lang="en-GB" sz="2400" i="1" dirty="0"/>
              <a:t>NOR, 26. – 30. 09. 2022</a:t>
            </a:r>
            <a:r>
              <a:rPr lang="en-GB" sz="2400" i="1" dirty="0" smtClean="0"/>
              <a:t>) ✓</a:t>
            </a:r>
          </a:p>
          <a:p>
            <a:pPr algn="just"/>
            <a:endParaRPr lang="en-GB" sz="2400" i="1" dirty="0" smtClean="0"/>
          </a:p>
          <a:p>
            <a:pPr algn="just"/>
            <a:r>
              <a:rPr lang="en-GB" sz="2400" i="1" u="sng" dirty="0" smtClean="0"/>
              <a:t>Workshop </a:t>
            </a:r>
            <a:r>
              <a:rPr lang="en-GB" sz="2400" i="1" u="sng" dirty="0"/>
              <a:t>in order to create and formalise an effective and consistent system of education and training </a:t>
            </a:r>
            <a:r>
              <a:rPr lang="en-GB" sz="2400" dirty="0"/>
              <a:t>in the field of fight against illegal handling with CBRN </a:t>
            </a:r>
            <a:r>
              <a:rPr lang="en-GB" sz="2400" dirty="0" smtClean="0"/>
              <a:t>materials (</a:t>
            </a:r>
            <a:r>
              <a:rPr lang="en-GB" sz="2400" i="1" dirty="0" smtClean="0"/>
              <a:t>adjusted </a:t>
            </a:r>
            <a:r>
              <a:rPr lang="en-GB" sz="2400" i="1" dirty="0"/>
              <a:t>to online) ✓</a:t>
            </a:r>
          </a:p>
          <a:p>
            <a:pPr algn="just"/>
            <a:endParaRPr lang="en-GB" sz="2400" i="1" dirty="0"/>
          </a:p>
          <a:p>
            <a:pPr algn="just"/>
            <a:endParaRPr lang="en-GB" i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3680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 currently working on</a:t>
            </a:r>
            <a:endParaRPr lang="en-GB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9212" y="1771650"/>
            <a:ext cx="8915400" cy="4139572"/>
          </a:xfrm>
        </p:spPr>
        <p:txBody>
          <a:bodyPr>
            <a:normAutofit/>
          </a:bodyPr>
          <a:lstStyle/>
          <a:p>
            <a:r>
              <a:rPr lang="en-GB" sz="2400" dirty="0"/>
              <a:t>Analysis of the current status of Internal Acts in the field of CBRN security and cross-border information flow, their review and possible proposals for </a:t>
            </a:r>
            <a:r>
              <a:rPr lang="en-GB" sz="2400" dirty="0" smtClean="0"/>
              <a:t>changes</a:t>
            </a:r>
          </a:p>
          <a:p>
            <a:r>
              <a:rPr lang="en-GB" sz="2400" dirty="0" smtClean="0"/>
              <a:t>Starting to develop the CBRN education and training system</a:t>
            </a:r>
          </a:p>
          <a:p>
            <a:r>
              <a:rPr lang="en-GB" sz="2400" dirty="0" smtClean="0"/>
              <a:t>Planning upcoming project events (workshops, study visits, exercise)</a:t>
            </a:r>
          </a:p>
          <a:p>
            <a:r>
              <a:rPr lang="en-GB" sz="2400" dirty="0" smtClean="0"/>
              <a:t>Preparing equipment specifications</a:t>
            </a:r>
          </a:p>
          <a:p>
            <a:r>
              <a:rPr lang="en-GB" sz="2400" dirty="0" smtClean="0"/>
              <a:t>Preparing other publicity specifications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9899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is it all important?</a:t>
            </a:r>
            <a:endParaRPr lang="en-GB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89212" y="1460665"/>
            <a:ext cx="8915400" cy="4999511"/>
          </a:xfrm>
        </p:spPr>
        <p:txBody>
          <a:bodyPr>
            <a:noAutofit/>
          </a:bodyPr>
          <a:lstStyle/>
          <a:p>
            <a:pPr algn="just"/>
            <a:r>
              <a:rPr lang="en-GB" sz="2600" b="1" dirty="0" smtClean="0"/>
              <a:t>Preparedness</a:t>
            </a:r>
            <a:r>
              <a:rPr lang="en-GB" sz="2600" dirty="0" smtClean="0"/>
              <a:t> for the threat of misuse of CBRN materials for terrorist attack</a:t>
            </a:r>
          </a:p>
          <a:p>
            <a:pPr algn="just"/>
            <a:r>
              <a:rPr lang="en-GB" sz="2600" dirty="0"/>
              <a:t>P</a:t>
            </a:r>
            <a:r>
              <a:rPr lang="en-GB" sz="2600" dirty="0" smtClean="0"/>
              <a:t>roper </a:t>
            </a:r>
            <a:r>
              <a:rPr lang="en-GB" sz="2600" b="1" dirty="0" smtClean="0"/>
              <a:t>reaction capacities and abilities</a:t>
            </a:r>
          </a:p>
          <a:p>
            <a:pPr algn="just"/>
            <a:r>
              <a:rPr lang="en-GB" sz="2600" b="1" dirty="0" smtClean="0"/>
              <a:t>Cross-border information exchange</a:t>
            </a:r>
          </a:p>
          <a:p>
            <a:pPr algn="just"/>
            <a:r>
              <a:rPr lang="en-GB" sz="2600" dirty="0" smtClean="0"/>
              <a:t>Possibilities of </a:t>
            </a:r>
            <a:r>
              <a:rPr lang="en-GB" sz="2600" b="1" dirty="0" smtClean="0"/>
              <a:t>joint actions </a:t>
            </a:r>
            <a:r>
              <a:rPr lang="en-GB" sz="2600" dirty="0" smtClean="0"/>
              <a:t>at the border area</a:t>
            </a:r>
          </a:p>
          <a:p>
            <a:pPr algn="just"/>
            <a:r>
              <a:rPr lang="en-GB" sz="2600" b="1" dirty="0" smtClean="0"/>
              <a:t>Sustainable partnerships </a:t>
            </a:r>
            <a:r>
              <a:rPr lang="en-GB" sz="2600" dirty="0" smtClean="0"/>
              <a:t>of respective authorities</a:t>
            </a:r>
          </a:p>
          <a:p>
            <a:pPr algn="just"/>
            <a:r>
              <a:rPr lang="en-GB" sz="2600" b="1" dirty="0" smtClean="0"/>
              <a:t>Precaution measures and awareness rising </a:t>
            </a:r>
            <a:r>
              <a:rPr lang="en-GB" sz="2600" dirty="0" smtClean="0"/>
              <a:t>(intentional actions </a:t>
            </a:r>
            <a:r>
              <a:rPr lang="mr-IN" sz="2600" dirty="0" smtClean="0"/>
              <a:t>–</a:t>
            </a:r>
            <a:r>
              <a:rPr lang="en-GB" sz="2600" dirty="0" smtClean="0"/>
              <a:t> misuse of CBRN materials, incidents, accidents)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0355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3" y="700644"/>
            <a:ext cx="8915400" cy="2624446"/>
          </a:xfrm>
        </p:spPr>
        <p:txBody>
          <a:bodyPr/>
          <a:lstStyle/>
          <a:p>
            <a:r>
              <a:rPr lang="en-US" dirty="0" smtClean="0"/>
              <a:t>Thank you very much for your attention</a:t>
            </a:r>
            <a:endParaRPr lang="en-US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>
          <a:xfrm>
            <a:off x="2589213" y="3598223"/>
            <a:ext cx="9309862" cy="3158837"/>
          </a:xfrm>
        </p:spPr>
        <p:txBody>
          <a:bodyPr>
            <a:normAutofit/>
          </a:bodyPr>
          <a:lstStyle/>
          <a:p>
            <a:endParaRPr lang="en-GB" sz="1600" dirty="0" smtClean="0"/>
          </a:p>
          <a:p>
            <a:r>
              <a:rPr lang="en-GB" sz="1600" dirty="0" smtClean="0"/>
              <a:t>Department </a:t>
            </a:r>
            <a:r>
              <a:rPr lang="en-GB" sz="1600" dirty="0"/>
              <a:t>for Detection of Hazardous Substances and Environmental Crime</a:t>
            </a:r>
          </a:p>
          <a:p>
            <a:r>
              <a:rPr lang="en-US" sz="1600" dirty="0"/>
              <a:t>National Center for Specific Crimes</a:t>
            </a:r>
          </a:p>
          <a:p>
            <a:r>
              <a:rPr lang="en-GB" sz="1600" dirty="0" smtClean="0"/>
              <a:t>Presidium </a:t>
            </a:r>
            <a:r>
              <a:rPr lang="en-GB" sz="1600" dirty="0"/>
              <a:t>of Police Force</a:t>
            </a:r>
          </a:p>
          <a:p>
            <a:r>
              <a:rPr lang="en-GB" sz="1600" dirty="0"/>
              <a:t>Ministry of Interior of Slovak Republic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2" descr="C:\Users\blahusova1308580\Desktop\1_PÍSOMNOSTI\logo_enviro_cbrne_farebne_negati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568" y="4401366"/>
            <a:ext cx="1967065" cy="196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" y="54430"/>
            <a:ext cx="928108" cy="6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1049" y="255975"/>
            <a:ext cx="8911687" cy="1280890"/>
          </a:xfrm>
        </p:spPr>
        <p:txBody>
          <a:bodyPr/>
          <a:lstStyle/>
          <a:p>
            <a:r>
              <a:rPr lang="en-GB" dirty="0" smtClean="0"/>
              <a:t>Short Insight - </a:t>
            </a:r>
            <a:r>
              <a:rPr lang="en-GB" b="1" dirty="0" smtClean="0"/>
              <a:t>CBRN</a:t>
            </a:r>
            <a:endParaRPr lang="en-GB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85391" y="926275"/>
            <a:ext cx="8915400" cy="5735783"/>
          </a:xfrm>
        </p:spPr>
        <p:txBody>
          <a:bodyPr>
            <a:noAutofit/>
          </a:bodyPr>
          <a:lstStyle/>
          <a:p>
            <a:pPr algn="just"/>
            <a:r>
              <a:rPr lang="en-GB" sz="2000" b="1" dirty="0" smtClean="0"/>
              <a:t>C</a:t>
            </a:r>
            <a:r>
              <a:rPr lang="en-GB" sz="2000" dirty="0" smtClean="0"/>
              <a:t> </a:t>
            </a:r>
            <a:r>
              <a:rPr lang="mr-IN" sz="2000" dirty="0" smtClean="0"/>
              <a:t>–</a:t>
            </a:r>
            <a:r>
              <a:rPr lang="en-GB" sz="2000" dirty="0" smtClean="0"/>
              <a:t> </a:t>
            </a:r>
            <a:r>
              <a:rPr lang="en-GB" sz="2000" b="1" dirty="0" smtClean="0"/>
              <a:t>C</a:t>
            </a:r>
            <a:r>
              <a:rPr lang="en-GB" sz="2000" dirty="0" smtClean="0"/>
              <a:t>hemical. </a:t>
            </a:r>
            <a:r>
              <a:rPr lang="en-GB" sz="2000" b="1" dirty="0" smtClean="0"/>
              <a:t>B</a:t>
            </a:r>
            <a:r>
              <a:rPr lang="en-GB" sz="2000" dirty="0" smtClean="0"/>
              <a:t> </a:t>
            </a:r>
            <a:r>
              <a:rPr lang="mr-IN" sz="2000" dirty="0" smtClean="0"/>
              <a:t>–</a:t>
            </a:r>
            <a:r>
              <a:rPr lang="en-GB" sz="2000" dirty="0" smtClean="0"/>
              <a:t> </a:t>
            </a:r>
            <a:r>
              <a:rPr lang="en-GB" sz="2000" b="1" dirty="0" smtClean="0"/>
              <a:t>B</a:t>
            </a:r>
            <a:r>
              <a:rPr lang="en-GB" sz="2000" dirty="0" smtClean="0"/>
              <a:t>iological. </a:t>
            </a:r>
            <a:r>
              <a:rPr lang="en-GB" sz="2000" b="1" dirty="0" smtClean="0"/>
              <a:t>R</a:t>
            </a:r>
            <a:r>
              <a:rPr lang="en-GB" sz="2000" dirty="0" smtClean="0"/>
              <a:t> </a:t>
            </a:r>
            <a:r>
              <a:rPr lang="mr-IN" sz="2000" dirty="0" smtClean="0"/>
              <a:t>–</a:t>
            </a:r>
            <a:r>
              <a:rPr lang="en-GB" sz="2000" dirty="0" smtClean="0"/>
              <a:t> </a:t>
            </a:r>
            <a:r>
              <a:rPr lang="en-GB" sz="2000" b="1" dirty="0" smtClean="0"/>
              <a:t>R</a:t>
            </a:r>
            <a:r>
              <a:rPr lang="en-GB" sz="2000" dirty="0" smtClean="0"/>
              <a:t>adiological. </a:t>
            </a:r>
            <a:r>
              <a:rPr lang="en-GB" sz="2000" b="1" dirty="0" smtClean="0"/>
              <a:t>N</a:t>
            </a:r>
            <a:r>
              <a:rPr lang="en-GB" sz="2000" dirty="0" smtClean="0"/>
              <a:t> </a:t>
            </a:r>
            <a:r>
              <a:rPr lang="mr-IN" sz="2000" dirty="0" smtClean="0"/>
              <a:t>–</a:t>
            </a:r>
            <a:r>
              <a:rPr lang="en-GB" sz="2000" dirty="0" smtClean="0"/>
              <a:t> </a:t>
            </a:r>
            <a:r>
              <a:rPr lang="en-GB" sz="2000" b="1" dirty="0" smtClean="0"/>
              <a:t>N</a:t>
            </a:r>
            <a:r>
              <a:rPr lang="en-GB" sz="2000" dirty="0" smtClean="0"/>
              <a:t>uclear.</a:t>
            </a:r>
          </a:p>
          <a:p>
            <a:pPr algn="just"/>
            <a:r>
              <a:rPr lang="en-GB" dirty="0" smtClean="0"/>
              <a:t>possibility </a:t>
            </a:r>
            <a:r>
              <a:rPr lang="en-GB" dirty="0"/>
              <a:t>of using these specific materials for terrorist </a:t>
            </a:r>
            <a:r>
              <a:rPr lang="en-GB" dirty="0" smtClean="0"/>
              <a:t>attacks - main </a:t>
            </a:r>
            <a:r>
              <a:rPr lang="en-GB" dirty="0"/>
              <a:t>threat posed by the </a:t>
            </a:r>
            <a:r>
              <a:rPr lang="en-GB" b="1" dirty="0"/>
              <a:t>CBRN material misuse</a:t>
            </a:r>
            <a:endParaRPr lang="en-GB" b="1" dirty="0" smtClean="0"/>
          </a:p>
          <a:p>
            <a:pPr algn="just"/>
            <a:r>
              <a:rPr lang="en-GB" dirty="0" smtClean="0"/>
              <a:t>In </a:t>
            </a:r>
            <a:r>
              <a:rPr lang="en-GB" dirty="0"/>
              <a:t>the most serious cases related to CBRN materials, which were recorded in the territory of the Slovak Republic, </a:t>
            </a:r>
            <a:r>
              <a:rPr lang="en-GB" dirty="0" smtClean="0"/>
              <a:t>especially the R </a:t>
            </a:r>
            <a:r>
              <a:rPr lang="en-GB" dirty="0"/>
              <a:t>and </a:t>
            </a:r>
            <a:r>
              <a:rPr lang="en-GB" dirty="0" smtClean="0"/>
              <a:t>N materials </a:t>
            </a:r>
            <a:r>
              <a:rPr lang="en-GB" dirty="0"/>
              <a:t>originated from the former Soviet Union countries and were transported to the territory of Slovak Republic from </a:t>
            </a:r>
            <a:r>
              <a:rPr lang="en-GB" dirty="0" smtClean="0"/>
              <a:t>Ukraine </a:t>
            </a:r>
          </a:p>
          <a:p>
            <a:pPr algn="just"/>
            <a:r>
              <a:rPr lang="en-GB" b="1" dirty="0" smtClean="0"/>
              <a:t>Increasing </a:t>
            </a:r>
            <a:r>
              <a:rPr lang="en-GB" b="1" dirty="0"/>
              <a:t>the security </a:t>
            </a:r>
            <a:r>
              <a:rPr lang="en-GB" dirty="0"/>
              <a:t>at the Slovakian-Ukrainian border and the </a:t>
            </a:r>
            <a:r>
              <a:rPr lang="en-GB" b="1" dirty="0"/>
              <a:t>efficient cooperation</a:t>
            </a:r>
            <a:r>
              <a:rPr lang="en-GB" dirty="0"/>
              <a:t> of authorities responsible for detecting and investigating criminal cases related to CBRN materials, represents a crucial point in </a:t>
            </a:r>
            <a:r>
              <a:rPr lang="en-GB" b="1" dirty="0"/>
              <a:t>preventing the illegal import of dangerous materials </a:t>
            </a:r>
            <a:r>
              <a:rPr lang="en-GB" dirty="0"/>
              <a:t>into the territory of the Slovak Republic and consequently due to the absence of the internal border in the Schengen area, </a:t>
            </a:r>
            <a:r>
              <a:rPr lang="sk-SK" dirty="0" smtClean="0"/>
              <a:t>in</a:t>
            </a:r>
            <a:r>
              <a:rPr lang="en-GB" dirty="0" smtClean="0"/>
              <a:t>to </a:t>
            </a:r>
            <a:r>
              <a:rPr lang="en-GB" dirty="0"/>
              <a:t>all Member States of the European </a:t>
            </a:r>
            <a:r>
              <a:rPr lang="en-GB" dirty="0" smtClean="0"/>
              <a:t>Union</a:t>
            </a:r>
          </a:p>
          <a:p>
            <a:pPr algn="just"/>
            <a:r>
              <a:rPr lang="en-GB" dirty="0" smtClean="0"/>
              <a:t> </a:t>
            </a:r>
            <a:r>
              <a:rPr lang="en-GB" dirty="0"/>
              <a:t>Only </a:t>
            </a:r>
            <a:r>
              <a:rPr lang="en-GB" b="1" dirty="0"/>
              <a:t>effective cross-border cooperation of all stakeholders </a:t>
            </a:r>
            <a:r>
              <a:rPr lang="en-GB" dirty="0"/>
              <a:t>on the Ukrainian as well as the Slovakian side, the </a:t>
            </a:r>
            <a:r>
              <a:rPr lang="en-GB" b="1" dirty="0"/>
              <a:t>preparedness</a:t>
            </a:r>
            <a:r>
              <a:rPr lang="en-GB" dirty="0"/>
              <a:t> of these entities and an effective </a:t>
            </a:r>
            <a:r>
              <a:rPr lang="en-GB" b="1" dirty="0"/>
              <a:t>cross-border information flow </a:t>
            </a:r>
            <a:r>
              <a:rPr lang="en-GB" dirty="0"/>
              <a:t>can create sufficient barriers to committing such </a:t>
            </a:r>
            <a:r>
              <a:rPr lang="en-GB" dirty="0" smtClean="0"/>
              <a:t>crimes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23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5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1049" y="255975"/>
            <a:ext cx="8911687" cy="1280890"/>
          </a:xfrm>
        </p:spPr>
        <p:txBody>
          <a:bodyPr/>
          <a:lstStyle/>
          <a:p>
            <a:r>
              <a:rPr lang="en-GB" dirty="0" smtClean="0"/>
              <a:t>Short Insight </a:t>
            </a:r>
            <a:r>
              <a:rPr lang="mr-IN" dirty="0" smtClean="0"/>
              <a:t>–</a:t>
            </a:r>
            <a:r>
              <a:rPr lang="en-GB" dirty="0" smtClean="0"/>
              <a:t> about the 1</a:t>
            </a:r>
            <a:r>
              <a:rPr lang="en-GB" baseline="30000" dirty="0" smtClean="0"/>
              <a:t>st</a:t>
            </a:r>
            <a:r>
              <a:rPr lang="en-GB" dirty="0" smtClean="0"/>
              <a:t> Project</a:t>
            </a:r>
            <a:endParaRPr lang="en-GB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85391" y="1199408"/>
            <a:ext cx="8915400" cy="5462649"/>
          </a:xfrm>
        </p:spPr>
        <p:txBody>
          <a:bodyPr>
            <a:noAutofit/>
          </a:bodyPr>
          <a:lstStyle/>
          <a:p>
            <a:pPr algn="just"/>
            <a:r>
              <a:rPr lang="en-GB" sz="2200" dirty="0" smtClean="0"/>
              <a:t>“</a:t>
            </a:r>
            <a:r>
              <a:rPr lang="en-GB" sz="2200" b="1" dirty="0"/>
              <a:t>SOS Alert Solution – Cross-border cooperation project for enhanced detection and interception of illicit CBRN (chemical, biological, radioactive and nuclear) materials on the Slovakian-Ukrainian border</a:t>
            </a:r>
            <a:r>
              <a:rPr lang="en-GB" sz="2200" dirty="0"/>
              <a:t>” supported under the program SK08 – </a:t>
            </a:r>
            <a:r>
              <a:rPr lang="en-GB" sz="2200" b="1" dirty="0"/>
              <a:t>Cross-border Cooperation </a:t>
            </a:r>
            <a:r>
              <a:rPr lang="en-GB" sz="2200" dirty="0"/>
              <a:t>during the programming period </a:t>
            </a:r>
            <a:r>
              <a:rPr lang="en-GB" sz="2200" b="1" dirty="0"/>
              <a:t>2009 – </a:t>
            </a:r>
            <a:r>
              <a:rPr lang="en-GB" sz="2200" b="1" dirty="0" smtClean="0"/>
              <a:t>2014</a:t>
            </a:r>
          </a:p>
          <a:p>
            <a:pPr algn="just"/>
            <a:r>
              <a:rPr lang="en-GB" sz="2200" dirty="0"/>
              <a:t>The objective of </a:t>
            </a:r>
            <a:r>
              <a:rPr lang="en-GB" sz="2200" dirty="0" smtClean="0"/>
              <a:t>the first </a:t>
            </a:r>
            <a:r>
              <a:rPr lang="en-GB" sz="2200" dirty="0"/>
              <a:t>project was to </a:t>
            </a:r>
            <a:r>
              <a:rPr lang="en-GB" sz="2200" b="1" dirty="0"/>
              <a:t>enhance the capabilities </a:t>
            </a:r>
            <a:r>
              <a:rPr lang="en-GB" sz="2200" dirty="0"/>
              <a:t>of the </a:t>
            </a:r>
            <a:r>
              <a:rPr lang="en-GB" sz="2200" b="1" dirty="0"/>
              <a:t>Presidium of the Police Force of the Slovak Republic </a:t>
            </a:r>
            <a:r>
              <a:rPr lang="en-GB" sz="2200" dirty="0" smtClean="0"/>
              <a:t>and </a:t>
            </a:r>
            <a:r>
              <a:rPr lang="en-GB" sz="2200" dirty="0"/>
              <a:t>the </a:t>
            </a:r>
            <a:r>
              <a:rPr lang="en-GB" sz="2200" b="1" dirty="0"/>
              <a:t>State Border Guards Services of </a:t>
            </a:r>
            <a:r>
              <a:rPr lang="en-GB" sz="2200" b="1" dirty="0" smtClean="0"/>
              <a:t>Ukraine</a:t>
            </a:r>
            <a:r>
              <a:rPr lang="en-GB" sz="2200" dirty="0" smtClean="0"/>
              <a:t> </a:t>
            </a:r>
            <a:r>
              <a:rPr lang="en-GB" sz="2200" dirty="0"/>
              <a:t>and their respective partners at the border in </a:t>
            </a:r>
            <a:r>
              <a:rPr lang="en-GB" sz="2200" b="1" dirty="0"/>
              <a:t>specific areas related to CBRN threats </a:t>
            </a:r>
            <a:r>
              <a:rPr lang="en-GB" sz="2200" dirty="0"/>
              <a:t>through exchange of experiences, best practices and capacity building with the </a:t>
            </a:r>
            <a:r>
              <a:rPr lang="en-GB" sz="2200" b="1" dirty="0"/>
              <a:t>Norwegian Radiation Protection </a:t>
            </a:r>
            <a:r>
              <a:rPr lang="en-GB" sz="2200" b="1" dirty="0" smtClean="0"/>
              <a:t>Authority</a:t>
            </a:r>
            <a:r>
              <a:rPr lang="en-GB" sz="2200" dirty="0" smtClean="0"/>
              <a:t> </a:t>
            </a:r>
            <a:r>
              <a:rPr lang="en-GB" sz="2200" dirty="0"/>
              <a:t>and other European and international experts and organizations</a:t>
            </a:r>
            <a:r>
              <a:rPr lang="sk-SK" sz="2200" dirty="0"/>
              <a:t> </a:t>
            </a:r>
            <a:r>
              <a:rPr lang="sk-SK" sz="2200" dirty="0" smtClean="0"/>
              <a:t> </a:t>
            </a:r>
            <a:endParaRPr lang="sk-SK" sz="22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883055"/>
              </p:ext>
            </p:extLst>
          </p:nvPr>
        </p:nvGraphicFramePr>
        <p:xfrm>
          <a:off x="349663" y="98316"/>
          <a:ext cx="2035728" cy="143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Acrobat Document" r:id="rId3" imgW="8019977" imgH="5667300" progId="AcroExch.Document.11">
                  <p:embed/>
                </p:oleObj>
              </mc:Choice>
              <mc:Fallback>
                <p:oleObj name="Acrobat Document" r:id="rId3" imgW="8019977" imgH="5667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663" y="98316"/>
                        <a:ext cx="2035728" cy="1438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38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1049" y="255975"/>
            <a:ext cx="8911687" cy="1280890"/>
          </a:xfrm>
        </p:spPr>
        <p:txBody>
          <a:bodyPr/>
          <a:lstStyle/>
          <a:p>
            <a:r>
              <a:rPr lang="en-GB" dirty="0" smtClean="0"/>
              <a:t>Short Insight </a:t>
            </a:r>
            <a:r>
              <a:rPr lang="mr-IN" dirty="0"/>
              <a:t>–</a:t>
            </a:r>
            <a:r>
              <a:rPr lang="en-GB" dirty="0"/>
              <a:t> about the 1</a:t>
            </a:r>
            <a:r>
              <a:rPr lang="en-GB" baseline="30000" dirty="0"/>
              <a:t>st</a:t>
            </a:r>
            <a:r>
              <a:rPr lang="en-GB" dirty="0"/>
              <a:t> Project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85391" y="1068780"/>
            <a:ext cx="9442432" cy="5676404"/>
          </a:xfrm>
        </p:spPr>
        <p:txBody>
          <a:bodyPr>
            <a:noAutofit/>
          </a:bodyPr>
          <a:lstStyle/>
          <a:p>
            <a:pPr algn="just"/>
            <a:r>
              <a:rPr lang="en-GB" sz="2400" dirty="0"/>
              <a:t>Several </a:t>
            </a:r>
            <a:r>
              <a:rPr lang="en-GB" sz="2400" b="1" dirty="0"/>
              <a:t>security risks </a:t>
            </a:r>
            <a:r>
              <a:rPr lang="en-GB" sz="2400" dirty="0"/>
              <a:t>were identified during </a:t>
            </a:r>
            <a:r>
              <a:rPr lang="en-GB" sz="2400" dirty="0" smtClean="0"/>
              <a:t>the implementation </a:t>
            </a:r>
            <a:r>
              <a:rPr lang="en-GB" sz="2400" dirty="0"/>
              <a:t>of </a:t>
            </a:r>
            <a:r>
              <a:rPr lang="en-GB" sz="2400" dirty="0" smtClean="0"/>
              <a:t>the first </a:t>
            </a:r>
            <a:r>
              <a:rPr lang="en-GB" sz="2400" dirty="0"/>
              <a:t>project</a:t>
            </a:r>
            <a:r>
              <a:rPr lang="sk-SK" sz="2400" dirty="0"/>
              <a:t> </a:t>
            </a:r>
            <a:endParaRPr lang="sk-SK" sz="2400" dirty="0" smtClean="0"/>
          </a:p>
          <a:p>
            <a:pPr algn="just"/>
            <a:endParaRPr lang="sk-SK" sz="2400" dirty="0"/>
          </a:p>
          <a:p>
            <a:pPr algn="just"/>
            <a:endParaRPr lang="sk-SK" sz="2400" dirty="0"/>
          </a:p>
          <a:p>
            <a:pPr algn="just"/>
            <a:r>
              <a:rPr lang="en-GB" sz="2400" b="1" dirty="0" smtClean="0"/>
              <a:t>lack </a:t>
            </a:r>
            <a:r>
              <a:rPr lang="en-GB" sz="2400" b="1" dirty="0"/>
              <a:t>of cooperation </a:t>
            </a:r>
            <a:r>
              <a:rPr lang="en-GB" sz="2400" dirty="0"/>
              <a:t>between the competent authorities, both on the Ukrainian and Slovak side</a:t>
            </a:r>
            <a:r>
              <a:rPr lang="sk-SK" sz="2400" dirty="0"/>
              <a:t> </a:t>
            </a:r>
            <a:r>
              <a:rPr lang="sk-SK" sz="2400" dirty="0" smtClean="0"/>
              <a:t>and to </a:t>
            </a:r>
            <a:r>
              <a:rPr lang="en-GB" sz="2400" dirty="0" smtClean="0"/>
              <a:t>each</a:t>
            </a:r>
            <a:r>
              <a:rPr lang="sk-SK" sz="2400" dirty="0" smtClean="0"/>
              <a:t> </a:t>
            </a:r>
            <a:r>
              <a:rPr lang="en-GB" sz="2400" dirty="0" smtClean="0"/>
              <a:t>other</a:t>
            </a:r>
          </a:p>
          <a:p>
            <a:pPr algn="just"/>
            <a:r>
              <a:rPr lang="en-GB" sz="2400" b="1" dirty="0" smtClean="0"/>
              <a:t>lack </a:t>
            </a:r>
            <a:r>
              <a:rPr lang="en-GB" sz="2400" b="1" dirty="0"/>
              <a:t>of knowledge and skills </a:t>
            </a:r>
            <a:r>
              <a:rPr lang="en-GB" sz="2400" dirty="0"/>
              <a:t>of the staff of authorities competent to fight against illegal handling with CBRN materials</a:t>
            </a:r>
            <a:r>
              <a:rPr lang="sk-SK" sz="2400" dirty="0"/>
              <a:t> </a:t>
            </a:r>
            <a:endParaRPr lang="sk-SK" sz="2400" dirty="0" smtClean="0"/>
          </a:p>
          <a:p>
            <a:pPr algn="just"/>
            <a:r>
              <a:rPr lang="en-GB" sz="2400" b="1" dirty="0"/>
              <a:t>lack of awareness of criminal activities </a:t>
            </a:r>
            <a:r>
              <a:rPr lang="en-GB" sz="2400" dirty="0"/>
              <a:t>related to these </a:t>
            </a:r>
            <a:r>
              <a:rPr lang="en-GB" sz="2400" dirty="0" smtClean="0"/>
              <a:t>threats </a:t>
            </a:r>
            <a:r>
              <a:rPr lang="en-GB" sz="2400" dirty="0"/>
              <a:t>arising from the </a:t>
            </a:r>
            <a:r>
              <a:rPr lang="en-GB" sz="2400" b="1" dirty="0"/>
              <a:t>misuse of hazardous CBRN materials</a:t>
            </a:r>
            <a:r>
              <a:rPr lang="en-GB" sz="2400" dirty="0"/>
              <a:t>, as well as for the state administration employees and the wider public</a:t>
            </a:r>
            <a:r>
              <a:rPr lang="sk-SK" sz="2400" dirty="0"/>
              <a:t> </a:t>
            </a:r>
            <a:endParaRPr lang="sk-SK" sz="2200" dirty="0"/>
          </a:p>
        </p:txBody>
      </p:sp>
      <p:sp>
        <p:nvSpPr>
          <p:cNvPr id="5" name="Šípka nadol 4"/>
          <p:cNvSpPr/>
          <p:nvPr/>
        </p:nvSpPr>
        <p:spPr>
          <a:xfrm>
            <a:off x="3859480" y="2029036"/>
            <a:ext cx="510639" cy="64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135017"/>
              </p:ext>
            </p:extLst>
          </p:nvPr>
        </p:nvGraphicFramePr>
        <p:xfrm>
          <a:off x="350216" y="98590"/>
          <a:ext cx="20351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Acrobat Document" r:id="rId3" imgW="8019977" imgH="5667300" progId="AcroExch.Document.11">
                  <p:embed/>
                </p:oleObj>
              </mc:Choice>
              <mc:Fallback>
                <p:oleObj name="Acrobat Document" r:id="rId3" imgW="8019977" imgH="5667300" progId="AcroExch.Document.11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16" y="98590"/>
                        <a:ext cx="2035175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9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0763" y="21933"/>
            <a:ext cx="8911687" cy="1280890"/>
          </a:xfrm>
        </p:spPr>
        <p:txBody>
          <a:bodyPr/>
          <a:lstStyle/>
          <a:p>
            <a:r>
              <a:rPr lang="en-GB" dirty="0" smtClean="0"/>
              <a:t>Short Insight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dirty="0" err="1" smtClean="0"/>
              <a:t>Triglav</a:t>
            </a:r>
            <a:r>
              <a:rPr lang="en-GB" dirty="0" smtClean="0"/>
              <a:t> Project</a:t>
            </a:r>
            <a:endParaRPr lang="en-GB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85391" y="890649"/>
            <a:ext cx="9442432" cy="5854535"/>
          </a:xfrm>
        </p:spPr>
        <p:txBody>
          <a:bodyPr>
            <a:noAutofit/>
          </a:bodyPr>
          <a:lstStyle/>
          <a:p>
            <a:pPr algn="just"/>
            <a:r>
              <a:rPr lang="en-GB" sz="2400" dirty="0"/>
              <a:t>The TRIGLAV project should contribute to </a:t>
            </a:r>
            <a:endParaRPr lang="en-GB" sz="2400" dirty="0" smtClean="0"/>
          </a:p>
          <a:p>
            <a:pPr algn="just"/>
            <a:endParaRPr lang="en-GB" sz="2400" dirty="0"/>
          </a:p>
          <a:p>
            <a:pPr algn="just"/>
            <a:endParaRPr lang="en-GB" sz="2400" dirty="0" smtClean="0"/>
          </a:p>
          <a:p>
            <a:pPr algn="just"/>
            <a:r>
              <a:rPr lang="en-GB" sz="2400" b="1" dirty="0" smtClean="0"/>
              <a:t>improving </a:t>
            </a:r>
            <a:r>
              <a:rPr lang="en-GB" sz="2400" b="1" dirty="0"/>
              <a:t>the security situation</a:t>
            </a:r>
            <a:r>
              <a:rPr lang="en-GB" sz="2400" dirty="0"/>
              <a:t> at the Slovak-Ukrainian border, which is also the external border of the Schengen </a:t>
            </a:r>
            <a:r>
              <a:rPr lang="en-GB" sz="2400" dirty="0" smtClean="0"/>
              <a:t>area </a:t>
            </a:r>
          </a:p>
          <a:p>
            <a:pPr algn="just"/>
            <a:r>
              <a:rPr lang="en-GB" sz="2400" b="1" dirty="0" smtClean="0"/>
              <a:t>remove </a:t>
            </a:r>
            <a:r>
              <a:rPr lang="en-GB" sz="2400" b="1" dirty="0"/>
              <a:t>the apparent differences in capabilities, capacities and technical equipment</a:t>
            </a:r>
            <a:r>
              <a:rPr lang="en-GB" sz="2400" dirty="0"/>
              <a:t> of security forces on both sides of the </a:t>
            </a:r>
            <a:r>
              <a:rPr lang="en-GB" sz="2400" dirty="0" smtClean="0"/>
              <a:t>border</a:t>
            </a:r>
            <a:endParaRPr lang="sk-SK" sz="2400" dirty="0"/>
          </a:p>
          <a:p>
            <a:pPr algn="just"/>
            <a:endParaRPr lang="sk-SK" sz="2400" dirty="0"/>
          </a:p>
          <a:p>
            <a:pPr algn="just"/>
            <a:endParaRPr lang="sk-SK" sz="2400" dirty="0"/>
          </a:p>
        </p:txBody>
      </p:sp>
      <p:sp>
        <p:nvSpPr>
          <p:cNvPr id="6" name="Šípka nadol 5"/>
          <p:cNvSpPr/>
          <p:nvPr/>
        </p:nvSpPr>
        <p:spPr>
          <a:xfrm>
            <a:off x="5617028" y="1530272"/>
            <a:ext cx="510639" cy="6412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4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0763" y="126503"/>
            <a:ext cx="8911687" cy="1280890"/>
          </a:xfrm>
        </p:spPr>
        <p:txBody>
          <a:bodyPr/>
          <a:lstStyle/>
          <a:p>
            <a:r>
              <a:rPr lang="en-GB" dirty="0" smtClean="0"/>
              <a:t>Short Insight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dirty="0" err="1" smtClean="0"/>
              <a:t>Triglav</a:t>
            </a:r>
            <a:r>
              <a:rPr lang="en-GB" dirty="0" smtClean="0"/>
              <a:t> Project</a:t>
            </a:r>
            <a:endParaRPr lang="en-GB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385391" y="890649"/>
            <a:ext cx="9442432" cy="5854535"/>
          </a:xfrm>
        </p:spPr>
        <p:txBody>
          <a:bodyPr>
            <a:noAutofit/>
          </a:bodyPr>
          <a:lstStyle/>
          <a:p>
            <a:pPr algn="just"/>
            <a:endParaRPr lang="sk-SK" sz="2400" dirty="0"/>
          </a:p>
          <a:p>
            <a:pPr algn="just"/>
            <a:endParaRPr lang="sk-SK" sz="2400" dirty="0"/>
          </a:p>
        </p:txBody>
      </p:sp>
      <p:sp>
        <p:nvSpPr>
          <p:cNvPr id="7" name="Zástupný objekt pre obsah 2"/>
          <p:cNvSpPr txBox="1">
            <a:spLocks/>
          </p:cNvSpPr>
          <p:nvPr/>
        </p:nvSpPr>
        <p:spPr>
          <a:xfrm>
            <a:off x="2537791" y="1043049"/>
            <a:ext cx="9442432" cy="5854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2400" b="1" dirty="0"/>
              <a:t>following on a previous successful </a:t>
            </a:r>
            <a:r>
              <a:rPr lang="en-GB" sz="2400" b="1" dirty="0" smtClean="0"/>
              <a:t>cooperation</a:t>
            </a:r>
            <a:r>
              <a:rPr lang="en-GB" sz="2400" dirty="0"/>
              <a:t> </a:t>
            </a:r>
            <a:r>
              <a:rPr lang="mr-IN" sz="2400" dirty="0" smtClean="0"/>
              <a:t>–</a:t>
            </a:r>
            <a:r>
              <a:rPr lang="en-GB" sz="2400" dirty="0" smtClean="0"/>
              <a:t> sustainability of partnerships </a:t>
            </a:r>
          </a:p>
          <a:p>
            <a:pPr algn="just"/>
            <a:r>
              <a:rPr lang="en-GB" sz="2400" dirty="0" smtClean="0"/>
              <a:t>creating </a:t>
            </a:r>
            <a:r>
              <a:rPr lang="en-GB" sz="2400" dirty="0"/>
              <a:t>an effective </a:t>
            </a:r>
            <a:r>
              <a:rPr lang="en-GB" sz="2400" b="1" dirty="0"/>
              <a:t>CBRN education and training system </a:t>
            </a:r>
            <a:r>
              <a:rPr lang="en-GB" sz="2400" dirty="0"/>
              <a:t>both at Slovakian and Ukrainian </a:t>
            </a:r>
            <a:r>
              <a:rPr lang="en-GB" sz="2400" dirty="0" smtClean="0"/>
              <a:t>side, for respective law enforcement security forces </a:t>
            </a:r>
          </a:p>
          <a:p>
            <a:pPr algn="just"/>
            <a:r>
              <a:rPr lang="en-GB" sz="2400" b="1" dirty="0" smtClean="0"/>
              <a:t>involving </a:t>
            </a:r>
            <a:r>
              <a:rPr lang="en-GB" sz="2400" b="1" dirty="0"/>
              <a:t>all the reluctant law enforcement agencies </a:t>
            </a:r>
            <a:r>
              <a:rPr lang="en-GB" sz="2400" dirty="0"/>
              <a:t>on both sides of the border to the project </a:t>
            </a:r>
            <a:r>
              <a:rPr lang="en-GB" sz="2400" dirty="0" smtClean="0"/>
              <a:t>activities </a:t>
            </a:r>
            <a:r>
              <a:rPr lang="mr-IN" sz="2400" dirty="0" smtClean="0"/>
              <a:t>–</a:t>
            </a:r>
            <a:r>
              <a:rPr lang="en-GB" sz="2400" dirty="0" smtClean="0"/>
              <a:t> new project partners</a:t>
            </a:r>
          </a:p>
          <a:p>
            <a:pPr algn="just"/>
            <a:r>
              <a:rPr lang="en-GB" sz="2400" dirty="0"/>
              <a:t>p</a:t>
            </a:r>
            <a:r>
              <a:rPr lang="en-GB" sz="2400" dirty="0" smtClean="0"/>
              <a:t>roviding </a:t>
            </a:r>
            <a:r>
              <a:rPr lang="en-GB" sz="2400" b="1" dirty="0" smtClean="0"/>
              <a:t>specialised education and training</a:t>
            </a:r>
          </a:p>
          <a:p>
            <a:pPr algn="just"/>
            <a:r>
              <a:rPr lang="en-GB" sz="2400" dirty="0" smtClean="0"/>
              <a:t>providing </a:t>
            </a:r>
            <a:r>
              <a:rPr lang="en-GB" sz="2400" dirty="0"/>
              <a:t>the </a:t>
            </a:r>
            <a:r>
              <a:rPr lang="en-GB" sz="2400" b="1" dirty="0"/>
              <a:t>necessary detection and protective </a:t>
            </a:r>
            <a:r>
              <a:rPr lang="en-GB" sz="2400" b="1" dirty="0" smtClean="0"/>
              <a:t>equipment</a:t>
            </a:r>
          </a:p>
          <a:p>
            <a:pPr algn="just"/>
            <a:r>
              <a:rPr lang="en-GB" sz="2400" b="1" dirty="0"/>
              <a:t>a</a:t>
            </a:r>
            <a:r>
              <a:rPr lang="en-GB" sz="2400" b="1" dirty="0" smtClean="0"/>
              <a:t>wareness rising </a:t>
            </a:r>
            <a:r>
              <a:rPr lang="en-GB" sz="2400" dirty="0" smtClean="0"/>
              <a:t>activities and </a:t>
            </a:r>
            <a:r>
              <a:rPr lang="en-GB" sz="2400" b="1" dirty="0" smtClean="0"/>
              <a:t>publicity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val="14568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179774"/>
            <a:ext cx="8911687" cy="1280890"/>
          </a:xfrm>
        </p:spPr>
        <p:txBody>
          <a:bodyPr/>
          <a:lstStyle/>
          <a:p>
            <a:r>
              <a:rPr lang="sk-SK" dirty="0" smtClean="0"/>
              <a:t>Project </a:t>
            </a:r>
            <a:r>
              <a:rPr lang="sk-SK" dirty="0" err="1"/>
              <a:t>P</a:t>
            </a:r>
            <a:r>
              <a:rPr lang="sk-SK" dirty="0" err="1" smtClean="0"/>
              <a:t>artners</a:t>
            </a:r>
            <a:endParaRPr lang="sk-SK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019231"/>
              </p:ext>
            </p:extLst>
          </p:nvPr>
        </p:nvGraphicFramePr>
        <p:xfrm>
          <a:off x="2070410" y="1031190"/>
          <a:ext cx="8641132" cy="5523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53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57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05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noProof="0" dirty="0" smtClean="0">
                          <a:effectLst/>
                        </a:rPr>
                        <a:t>Project Promoter</a:t>
                      </a:r>
                      <a:endParaRPr lang="en-GB" sz="2200" noProof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Ministry of Interior of the Slovak Republic</a:t>
                      </a:r>
                      <a:endParaRPr lang="en-GB" sz="22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19D7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2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noProof="0" dirty="0" smtClean="0">
                          <a:effectLst/>
                        </a:rPr>
                        <a:t>Project Partners</a:t>
                      </a:r>
                      <a:endParaRPr lang="en-GB" sz="2200" noProof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noProof="0" dirty="0" smtClean="0">
                          <a:effectLst/>
                        </a:rPr>
                        <a:t>State Border Guard Service of Ukraine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noProof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200" b="1" noProof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noProof="0" dirty="0" smtClean="0">
                          <a:effectLst/>
                        </a:rPr>
                        <a:t> Security Service of Ukraine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200" b="1" noProof="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noProof="0" dirty="0" smtClean="0">
                          <a:effectLst/>
                        </a:rPr>
                        <a:t>International CBRN Risk Mitigation Research Centre</a:t>
                      </a:r>
                      <a:endParaRPr lang="en-GB" sz="2200" b="1" noProof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0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noProof="0" dirty="0" smtClean="0">
                          <a:effectLst/>
                        </a:rPr>
                        <a:t>Donor Project Partner</a:t>
                      </a:r>
                      <a:endParaRPr lang="en-GB" sz="2200" noProof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200" b="1" noProof="0" dirty="0" smtClean="0">
                          <a:effectLst/>
                        </a:rPr>
                        <a:t>Norwegian Radiation and Nuclear Safety Authority</a:t>
                      </a:r>
                      <a:endParaRPr lang="en-GB" sz="2200" b="1" noProof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553" y="1954320"/>
            <a:ext cx="643222" cy="64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12" y="3076482"/>
            <a:ext cx="681794" cy="681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blahusova1308580\Desktop\logo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0090" y="4108563"/>
            <a:ext cx="1436997" cy="47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blahusova1308580\Desktop\39afd97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102" y="5427358"/>
            <a:ext cx="1337683" cy="61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blahusova1308580\Desktop\VZORY\LOGO_ENVIRO_CBRNE_final\logo_enviro_cbrne_cier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23" y="906578"/>
            <a:ext cx="962682" cy="9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Information</a:t>
            </a:r>
            <a:endParaRPr lang="en-GB" dirty="0"/>
          </a:p>
        </p:txBody>
      </p:sp>
      <p:graphicFrame>
        <p:nvGraphicFramePr>
          <p:cNvPr id="4" name="Zástupný objekt pre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094964"/>
              </p:ext>
            </p:extLst>
          </p:nvPr>
        </p:nvGraphicFramePr>
        <p:xfrm>
          <a:off x="2090058" y="1905000"/>
          <a:ext cx="7778337" cy="32182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25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08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Total maximum eligible project cost:	</a:t>
                      </a:r>
                      <a:endParaRPr lang="sk-SK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1" dirty="0">
                          <a:solidFill>
                            <a:schemeClr val="tx1"/>
                          </a:solidFill>
                          <a:effectLst/>
                        </a:rPr>
                        <a:t>2 500 000 €</a:t>
                      </a:r>
                      <a:endParaRPr lang="sk-SK" sz="2000" b="1" dirty="0"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9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1">
                          <a:effectLst/>
                        </a:rPr>
                        <a:t>Project grant rate:			</a:t>
                      </a:r>
                      <a:endParaRPr lang="sk-SK" sz="20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1">
                          <a:effectLst/>
                        </a:rPr>
                        <a:t>100%</a:t>
                      </a:r>
                      <a:endParaRPr lang="sk-SK" sz="20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0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1">
                          <a:effectLst/>
                        </a:rPr>
                        <a:t>Project grant amount:</a:t>
                      </a:r>
                      <a:endParaRPr lang="sk-SK" sz="2000" b="1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1" dirty="0">
                          <a:effectLst/>
                        </a:rPr>
                        <a:t>2 500 000 €</a:t>
                      </a:r>
                      <a:endParaRPr lang="sk-SK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9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2000" b="1" dirty="0" err="1">
                          <a:effectLst/>
                        </a:rPr>
                        <a:t>Estimated</a:t>
                      </a:r>
                      <a:r>
                        <a:rPr lang="fr-BE" sz="2000" b="1" dirty="0">
                          <a:effectLst/>
                        </a:rPr>
                        <a:t> duration:			</a:t>
                      </a:r>
                      <a:endParaRPr lang="sk-SK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noProof="0" dirty="0" smtClean="0">
                          <a:effectLst/>
                        </a:rPr>
                        <a:t>48 months</a:t>
                      </a:r>
                      <a:endParaRPr lang="en-GB" sz="2000" b="1" noProof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2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89212" y="255974"/>
            <a:ext cx="8911687" cy="1280890"/>
          </a:xfrm>
        </p:spPr>
        <p:txBody>
          <a:bodyPr/>
          <a:lstStyle/>
          <a:p>
            <a:r>
              <a:rPr lang="sk-SK" dirty="0" smtClean="0"/>
              <a:t>Project </a:t>
            </a:r>
            <a:r>
              <a:rPr lang="sk-SK" dirty="0" err="1" smtClean="0"/>
              <a:t>Goals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289807" y="947398"/>
            <a:ext cx="8915400" cy="5652655"/>
          </a:xfrm>
        </p:spPr>
        <p:txBody>
          <a:bodyPr>
            <a:normAutofit fontScale="92500"/>
          </a:bodyPr>
          <a:lstStyle/>
          <a:p>
            <a:pPr algn="just"/>
            <a:r>
              <a:rPr lang="en-GB" sz="2400" b="1" i="1" dirty="0"/>
              <a:t>Improving the cooperation </a:t>
            </a:r>
            <a:r>
              <a:rPr lang="en-GB" sz="2400" i="1" dirty="0"/>
              <a:t>of the competent authorities in the field of fight against illegal handling of CBRN materials both at national and international Slovakian-Ukrainian </a:t>
            </a:r>
            <a:r>
              <a:rPr lang="en-GB" sz="2400" i="1" dirty="0" smtClean="0"/>
              <a:t>levels</a:t>
            </a:r>
          </a:p>
          <a:p>
            <a:pPr algn="just"/>
            <a:r>
              <a:rPr lang="en-GB" sz="2400" b="1" i="1" dirty="0"/>
              <a:t>Increasing the level of knowledge and skills </a:t>
            </a:r>
            <a:r>
              <a:rPr lang="en-GB" sz="2400" i="1" dirty="0"/>
              <a:t>of employees of the authorities competent in fight against the illicit handling of CBRN materials by introducing a consistent and effective system of education and training in both Slovak Republic and </a:t>
            </a:r>
            <a:r>
              <a:rPr lang="en-GB" sz="2400" i="1" dirty="0" smtClean="0"/>
              <a:t>Ukraine</a:t>
            </a:r>
          </a:p>
          <a:p>
            <a:pPr algn="just"/>
            <a:r>
              <a:rPr lang="en-GB" sz="2400" b="1" i="1" dirty="0"/>
              <a:t>Improving the technical equipment </a:t>
            </a:r>
            <a:r>
              <a:rPr lang="en-GB" sz="2400" i="1" dirty="0"/>
              <a:t>of authorities competent in fight against illegal handling of CBRN </a:t>
            </a:r>
            <a:r>
              <a:rPr lang="en-GB" sz="2400" i="1" dirty="0" smtClean="0"/>
              <a:t>materials</a:t>
            </a:r>
          </a:p>
          <a:p>
            <a:pPr algn="just"/>
            <a:r>
              <a:rPr lang="en-GB" sz="2400" b="1" i="1" dirty="0"/>
              <a:t>Raising the state administration employee’s awareness </a:t>
            </a:r>
            <a:r>
              <a:rPr lang="en-GB" sz="2400" i="1" dirty="0"/>
              <a:t>of criminal activities related to the threats posed by the misuse of hazardous CBRN </a:t>
            </a:r>
            <a:r>
              <a:rPr lang="en-GB" sz="2400" i="1" dirty="0" smtClean="0"/>
              <a:t>materials</a:t>
            </a:r>
          </a:p>
          <a:p>
            <a:pPr algn="just"/>
            <a:r>
              <a:rPr lang="en-GB" sz="2400" b="1" i="1" dirty="0"/>
              <a:t>Raising the public awareness </a:t>
            </a:r>
            <a:r>
              <a:rPr lang="en-GB" sz="2400" i="1" dirty="0"/>
              <a:t>of the threats posed by the misuse of hazardous CBRN materials</a:t>
            </a:r>
            <a:endParaRPr lang="sk-SK" sz="2400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334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3202</TotalTime>
  <Words>1094</Words>
  <Application>Microsoft Office PowerPoint</Application>
  <PresentationFormat>Širokouhlá</PresentationFormat>
  <Paragraphs>110</Paragraphs>
  <Slides>16</Slides>
  <Notes>4</Notes>
  <HiddenSlides>0</HiddenSlides>
  <MMClips>0</MMClips>
  <ScaleCrop>false</ScaleCrop>
  <HeadingPairs>
    <vt:vector size="8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Mangal</vt:lpstr>
      <vt:lpstr>Times New Roman</vt:lpstr>
      <vt:lpstr>Wingdings 3</vt:lpstr>
      <vt:lpstr>Dym</vt:lpstr>
      <vt:lpstr>Acrobat Document</vt:lpstr>
      <vt:lpstr>TRIGLAV - Strengthen the fight against CBRN threats at the Slovakian-Ukrainian border </vt:lpstr>
      <vt:lpstr>Short Insight - CBRN</vt:lpstr>
      <vt:lpstr>Short Insight – about the 1st Project</vt:lpstr>
      <vt:lpstr>Short Insight – about the 1st Project </vt:lpstr>
      <vt:lpstr>Short Insight – Triglav Project</vt:lpstr>
      <vt:lpstr>Short Insight – Triglav Project</vt:lpstr>
      <vt:lpstr>Project Partners</vt:lpstr>
      <vt:lpstr>Basic Information</vt:lpstr>
      <vt:lpstr>Project Goals</vt:lpstr>
      <vt:lpstr>Project Activities</vt:lpstr>
      <vt:lpstr>Project Activities</vt:lpstr>
      <vt:lpstr>What has been already done</vt:lpstr>
      <vt:lpstr>What has been already done</vt:lpstr>
      <vt:lpstr>What are we currently working on</vt:lpstr>
      <vt:lpstr>Why is it all important?</vt:lpstr>
      <vt:lpstr>Thank you very much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TRIGLAV - Strengthen the fight against CBRN threats at the Slovakian-Ukrainian border </dc:title>
  <dc:creator>Použív. MS Office</dc:creator>
  <cp:lastModifiedBy>Milan Škultéty</cp:lastModifiedBy>
  <cp:revision>33</cp:revision>
  <dcterms:created xsi:type="dcterms:W3CDTF">2019-02-24T12:09:18Z</dcterms:created>
  <dcterms:modified xsi:type="dcterms:W3CDTF">2023-01-25T10:03:16Z</dcterms:modified>
</cp:coreProperties>
</file>