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4345" r:id="rId1"/>
    <p:sldMasterId id="2147484589" r:id="rId2"/>
  </p:sldMasterIdLst>
  <p:notesMasterIdLst>
    <p:notesMasterId r:id="rId15"/>
  </p:notesMasterIdLst>
  <p:handoutMasterIdLst>
    <p:handoutMasterId r:id="rId16"/>
  </p:handoutMasterIdLst>
  <p:sldIdLst>
    <p:sldId id="577" r:id="rId3"/>
    <p:sldId id="579" r:id="rId4"/>
    <p:sldId id="580" r:id="rId5"/>
    <p:sldId id="581" r:id="rId6"/>
    <p:sldId id="583" r:id="rId7"/>
    <p:sldId id="584" r:id="rId8"/>
    <p:sldId id="585" r:id="rId9"/>
    <p:sldId id="586" r:id="rId10"/>
    <p:sldId id="588" r:id="rId11"/>
    <p:sldId id="589" r:id="rId12"/>
    <p:sldId id="590" r:id="rId13"/>
    <p:sldId id="591" r:id="rId14"/>
  </p:sldIdLst>
  <p:sldSz cx="9144000" cy="5143500" type="screen16x9"/>
  <p:notesSz cx="10018713" cy="6888163"/>
  <p:defaultTextStyle/>
  <p:extLst>
    <p:ext uri="{EFAFB233-063F-42B5-8137-9DF3F51BA10A}">
      <p15:sldGuideLst xmlns:p15="http://schemas.microsoft.com/office/powerpoint/2012/main">
        <p15:guide id="1" orient="horz" pos="2160">
          <p15:clr>
            <a:srgbClr val="A4A3A4"/>
          </p15:clr>
        </p15:guide>
        <p15:guide id="2" orient="horz" pos="1620">
          <p15:clr>
            <a:srgbClr val="A4A3A4"/>
          </p15:clr>
        </p15:guide>
        <p15:guide id="3" pos="2880">
          <p15:clr>
            <a:srgbClr val="A4A3A4"/>
          </p15:clr>
        </p15:guide>
      </p15:sldGuideLst>
    </p:ext>
    <p:ext uri="{2D200454-40CA-4A62-9FC3-DE9A4176ACB9}">
      <p15:notesGuideLst xmlns:p15="http://schemas.microsoft.com/office/powerpoint/2012/main">
        <p15:guide id="1" orient="horz" pos="2169" userDrawn="1">
          <p15:clr>
            <a:srgbClr val="A4A3A4"/>
          </p15:clr>
        </p15:guide>
        <p15:guide id="2" pos="315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pr="smNativeData" xmlns="" dt="1661588615" val="766"/>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87850" autoAdjust="0"/>
  </p:normalViewPr>
  <p:slideViewPr>
    <p:cSldViewPr>
      <p:cViewPr varScale="1">
        <p:scale>
          <a:sx n="82" d="100"/>
          <a:sy n="82" d="100"/>
        </p:scale>
        <p:origin x="320" y="176"/>
      </p:cViewPr>
      <p:guideLst>
        <p:guide orient="horz" pos="2160"/>
        <p:guide orient="horz" pos="1620"/>
        <p:guide pos="2880"/>
      </p:guideLst>
    </p:cSldViewPr>
  </p:slideViewPr>
  <p:outlineViewPr>
    <p:cViewPr>
      <p:scale>
        <a:sx n="303" d="100"/>
        <a:sy n="303" d="100"/>
      </p:scale>
      <p:origin x="0" y="0"/>
    </p:cViewPr>
  </p:outlineViewPr>
  <p:notesTextViewPr>
    <p:cViewPr>
      <p:scale>
        <a:sx n="1" d="1"/>
        <a:sy n="1" d="1"/>
      </p:scale>
      <p:origin x="0" y="0"/>
    </p:cViewPr>
  </p:notesTextViewPr>
  <p:sorterViewPr>
    <p:cViewPr>
      <p:scale>
        <a:sx n="21" d="100"/>
        <a:sy n="21" d="100"/>
      </p:scale>
      <p:origin x="0" y="0"/>
    </p:cViewPr>
  </p:sorterViewPr>
  <p:notesViewPr>
    <p:cSldViewPr>
      <p:cViewPr>
        <p:scale>
          <a:sx n="111" d="100"/>
          <a:sy n="111" d="100"/>
        </p:scale>
        <p:origin x="631" y="156"/>
      </p:cViewPr>
      <p:guideLst>
        <p:guide orient="horz" pos="2169"/>
        <p:guide pos="3156"/>
      </p:guideLst>
    </p:cSldViewPr>
  </p:notesViewPr>
  <p:gridSpacing cx="71755" cy="7175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Місце для верхнього колонтитула 1"/>
          <p:cNvSpPr>
            <a:spLocks noGrp="1" noChangeArrowheads="1"/>
            <a:extLst>
              <a:ext uri="smNativeData">
                <pr:smNativeData xmlns:pr="smNativeData" xmlns="" val="SMDATA_12_h9QJ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IMaAAAUAgAAEAAAAA=="/>
              </a:ext>
            </a:extLst>
          </p:cNvSpPr>
          <p:nvPr>
            <p:ph type="hdr" sz="quarter"/>
          </p:nvPr>
        </p:nvSpPr>
        <p:spPr>
          <a:xfrm>
            <a:off x="1" y="0"/>
            <a:ext cx="4342775" cy="344166"/>
          </a:xfrm>
          <a:prstGeom prst="rect">
            <a:avLst/>
          </a:prstGeom>
          <a:noFill/>
          <a:ln w="9525" cap="flat" cmpd="sng" algn="ctr">
            <a:noFill/>
            <a:prstDash val="solid"/>
            <a:headEnd type="none" w="med" len="med"/>
            <a:tailEnd type="none" w="med" len="med"/>
          </a:ln>
          <a:effectLst/>
        </p:spPr>
        <p:txBody>
          <a:bodyPr vert="horz" wrap="square" lIns="92533" tIns="46266" rIns="92533" bIns="46266" numCol="1" anchor="t">
            <a:prstTxWarp prst="textNoShape">
              <a:avLst/>
            </a:prstTxWarp>
          </a:bodyPr>
          <a:lstStyle/>
          <a:p>
            <a:pPr algn="l">
              <a:defRPr lang="uk-ua" sz="1200"/>
            </a:pPr>
            <a:endParaRPr/>
          </a:p>
        </p:txBody>
      </p:sp>
      <p:sp>
        <p:nvSpPr>
          <p:cNvPr id="3" name="Місце для дати 2"/>
          <p:cNvSpPr>
            <a:spLocks noGrp="1" noChangeArrowheads="1"/>
            <a:extLst>
              <a:ext uri="smNativeData">
                <pr:smNativeData xmlns:pr="smNativeData" xmlns="" val="SMDATA_12_h9QJ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jIgAAAAAAACY9AAAUAgAAEAAAAA=="/>
              </a:ext>
            </a:extLst>
          </p:cNvSpPr>
          <p:nvPr>
            <p:ph type="dt" sz="quarter" idx="1"/>
          </p:nvPr>
        </p:nvSpPr>
        <p:spPr>
          <a:xfrm>
            <a:off x="5673698" y="0"/>
            <a:ext cx="4342775" cy="344166"/>
          </a:xfrm>
          <a:prstGeom prst="rect">
            <a:avLst/>
          </a:prstGeom>
          <a:noFill/>
          <a:ln w="9525" cap="flat" cmpd="sng" algn="ctr">
            <a:noFill/>
            <a:prstDash val="solid"/>
            <a:headEnd type="none" w="med" len="med"/>
            <a:tailEnd type="none" w="med" len="med"/>
          </a:ln>
          <a:effectLst/>
        </p:spPr>
        <p:txBody>
          <a:bodyPr vert="horz" wrap="square" lIns="92533" tIns="46266" rIns="92533" bIns="46266" numCol="1" anchor="t">
            <a:prstTxWarp prst="textNoShape">
              <a:avLst/>
            </a:prstTxWarp>
          </a:bodyPr>
          <a:lstStyle/>
          <a:p>
            <a:pPr algn="r">
              <a:defRPr lang="uk-ua" sz="1200"/>
            </a:pPr>
            <a:fld id="{395053E5-ABD4-05A5-9AE8-5DF01DA66C08}" type="datetime1">
              <a:t>03.04.2023</a:t>
            </a:fld>
            <a:endParaRPr/>
          </a:p>
        </p:txBody>
      </p:sp>
      <p:sp>
        <p:nvSpPr>
          <p:cNvPr id="4" name="Місце для нижнього колонтитула 3"/>
          <p:cNvSpPr>
            <a:spLocks noGrp="1" noChangeArrowheads="1"/>
            <a:extLst>
              <a:ext uri="smNativeData">
                <pr:smNativeData xmlns:pr="smNativeData" xmlns="" val="SMDATA_12_h9QJ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gicAAIMaAACWKQAAEAAAAA=="/>
              </a:ext>
            </a:extLst>
          </p:cNvSpPr>
          <p:nvPr>
            <p:ph type="ftr" sz="quarter" idx="2"/>
          </p:nvPr>
        </p:nvSpPr>
        <p:spPr>
          <a:xfrm>
            <a:off x="1" y="6543026"/>
            <a:ext cx="4342775" cy="344166"/>
          </a:xfrm>
          <a:prstGeom prst="rect">
            <a:avLst/>
          </a:prstGeom>
          <a:noFill/>
          <a:ln w="9525" cap="flat" cmpd="sng" algn="ctr">
            <a:noFill/>
            <a:prstDash val="solid"/>
            <a:headEnd type="none" w="med" len="med"/>
            <a:tailEnd type="none" w="med" len="med"/>
          </a:ln>
          <a:effectLst/>
        </p:spPr>
        <p:txBody>
          <a:bodyPr vert="horz" wrap="square" lIns="92533" tIns="46266" rIns="92533" bIns="46266" numCol="1" anchor="b">
            <a:prstTxWarp prst="textNoShape">
              <a:avLst/>
            </a:prstTxWarp>
          </a:bodyPr>
          <a:lstStyle/>
          <a:p>
            <a:pPr algn="l">
              <a:defRPr lang="uk-ua" sz="1200"/>
            </a:pPr>
            <a:endParaRPr/>
          </a:p>
        </p:txBody>
      </p:sp>
      <p:sp>
        <p:nvSpPr>
          <p:cNvPr id="5" name="Місце для номера слайда 4"/>
          <p:cNvSpPr>
            <a:spLocks noGrp="1" noChangeArrowheads="1"/>
            <a:extLst>
              <a:ext uri="smNativeData">
                <pr:smNativeData xmlns:pr="smNativeData" xmlns="" val="SMDATA_12_h9QJ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jIgAAgicAACY9AACWKQAAEAAAAA=="/>
              </a:ext>
            </a:extLst>
          </p:cNvSpPr>
          <p:nvPr>
            <p:ph type="sldNum" sz="quarter" idx="3"/>
          </p:nvPr>
        </p:nvSpPr>
        <p:spPr>
          <a:xfrm>
            <a:off x="5673698" y="6543026"/>
            <a:ext cx="4342775" cy="344166"/>
          </a:xfrm>
          <a:prstGeom prst="rect">
            <a:avLst/>
          </a:prstGeom>
          <a:noFill/>
          <a:ln w="9525" cap="flat" cmpd="sng" algn="ctr">
            <a:noFill/>
            <a:prstDash val="solid"/>
            <a:headEnd type="none" w="med" len="med"/>
            <a:tailEnd type="none" w="med" len="med"/>
          </a:ln>
          <a:effectLst/>
        </p:spPr>
        <p:txBody>
          <a:bodyPr vert="horz" wrap="square" lIns="92533" tIns="46266" rIns="92533" bIns="46266" numCol="1" anchor="b">
            <a:prstTxWarp prst="textNoShape">
              <a:avLst/>
            </a:prstTxWarp>
          </a:bodyPr>
          <a:lstStyle/>
          <a:p>
            <a:pPr algn="r">
              <a:defRPr lang="uk-ua" sz="1200"/>
            </a:pPr>
            <a:fld id="{39501BDC-92D4-05ED-9AE8-64B855A66C31}" type="slidenum">
              <a:t>‹#›</a:t>
            </a:fld>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noChangeArrowheads="1"/>
            <a:extLst>
              <a:ext uri="smNativeData">
                <pr:smNativeData xmlns:pr="smNativeData" xmlns="" val="SMDATA_12_h9QJYxMAAAAlAAAAZAAAAA0AAAAAlwAAAEsAAACXAAAASw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IEaAAAUAgAAEAAAAA=="/>
              </a:ext>
            </a:extLst>
          </p:cNvSpPr>
          <p:nvPr>
            <p:ph type="hdr" sz="quarter"/>
          </p:nvPr>
        </p:nvSpPr>
        <p:spPr>
          <a:xfrm>
            <a:off x="2" y="0"/>
            <a:ext cx="4341495" cy="344166"/>
          </a:xfrm>
          <a:prstGeom prst="rect">
            <a:avLst/>
          </a:prstGeom>
          <a:noFill/>
          <a:ln w="9525" cap="flat" cmpd="sng" algn="ctr">
            <a:noFill/>
            <a:prstDash val="solid"/>
            <a:headEnd type="none" w="med" len="med"/>
            <a:tailEnd type="none" w="med" len="med"/>
          </a:ln>
          <a:effectLst/>
        </p:spPr>
        <p:txBody>
          <a:bodyPr vert="horz" wrap="square" lIns="97031" tIns="48194" rIns="97031" bIns="48194" numCol="1" anchor="t">
            <a:prstTxWarp prst="textNoShape">
              <a:avLst/>
            </a:prstTxWarp>
          </a:bodyPr>
          <a:lstStyle/>
          <a:p>
            <a:pPr algn="l">
              <a:defRPr lang="uk-ua" sz="1300"/>
            </a:pPr>
            <a:endParaRPr/>
          </a:p>
        </p:txBody>
      </p:sp>
      <p:sp>
        <p:nvSpPr>
          <p:cNvPr id="3" name="Дата 2"/>
          <p:cNvSpPr>
            <a:spLocks noGrp="1" noChangeArrowheads="1"/>
            <a:extLst>
              <a:ext uri="smNativeData">
                <pr:smNativeData xmlns:pr="smNativeData" xmlns="" val="SMDATA_12_h9QJYxMAAAAlAAAAZAAAAA0AAAAAlwAAAEsAAACXAAAASw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BMcd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lIgAAAAAAACY9AAAUAgAAEAAAAA=="/>
              </a:ext>
            </a:extLst>
          </p:cNvSpPr>
          <p:nvPr>
            <p:ph type="dt" idx="1"/>
          </p:nvPr>
        </p:nvSpPr>
        <p:spPr>
          <a:xfrm>
            <a:off x="5674979" y="0"/>
            <a:ext cx="4341495" cy="344166"/>
          </a:xfrm>
          <a:prstGeom prst="rect">
            <a:avLst/>
          </a:prstGeom>
          <a:noFill/>
          <a:ln w="9525" cap="flat" cmpd="sng" algn="ctr">
            <a:noFill/>
            <a:prstDash val="solid"/>
            <a:headEnd type="none" w="med" len="med"/>
            <a:tailEnd type="none" w="med" len="med"/>
          </a:ln>
          <a:effectLst/>
        </p:spPr>
        <p:txBody>
          <a:bodyPr vert="horz" wrap="square" lIns="97031" tIns="48194" rIns="97031" bIns="48194" numCol="1" anchor="t">
            <a:prstTxWarp prst="textNoShape">
              <a:avLst/>
            </a:prstTxWarp>
          </a:bodyPr>
          <a:lstStyle/>
          <a:p>
            <a:pPr algn="r">
              <a:defRPr lang="uk-ua" sz="1300"/>
            </a:pPr>
            <a:fld id="{39504B41-0FD4-05BD-9AE8-F9E805A66CAC}" type="datetime1">
              <a:t>03.04.2023</a:t>
            </a:fld>
            <a:endParaRPr/>
          </a:p>
        </p:txBody>
      </p:sp>
      <p:sp>
        <p:nvSpPr>
          <p:cNvPr id="4" name="Образ слайда 3"/>
          <p:cNvSpPr>
            <a:spLocks noGrp="1" noRot="1" noChangeAspect="1" noChangeArrowheads="1"/>
            <a:extLst>
              <a:ext uri="smNativeData">
                <pr:smNativeData xmlns:pr="smNativeData" xmlns="" val="SMDATA_12_h9QJYxMAAAAlAAAAZAAAAC0AAAAAlwAAAEsAAACXAAAASw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7EAAAIwMAAG8sAAC5EgAAEAAAAA=="/>
              </a:ext>
            </a:extLst>
          </p:cNvSpPr>
          <p:nvPr>
            <p:ph type="sldImg" idx="2"/>
          </p:nvPr>
        </p:nvSpPr>
        <p:spPr>
          <a:xfrm>
            <a:off x="2716213" y="519113"/>
            <a:ext cx="4586287" cy="2581275"/>
          </a:xfrm>
          <a:prstGeom prst="rect">
            <a:avLst/>
          </a:prstGeom>
          <a:noFill/>
          <a:ln w="12700" cap="flat" cmpd="sng" algn="ctr">
            <a:solidFill>
              <a:srgbClr val="000000"/>
            </a:solidFill>
            <a:prstDash val="solid"/>
            <a:headEnd type="none" w="med" len="med"/>
            <a:tailEnd type="none" w="med" len="med"/>
          </a:ln>
          <a:effectLst/>
        </p:spPr>
        <p:txBody>
          <a:bodyPr vert="horz" wrap="square" lIns="97031" tIns="48194" rIns="97031" bIns="48194" numCol="1" anchor="ctr">
            <a:prstTxWarp prst="textNoShape">
              <a:avLst/>
            </a:prstTxWarp>
          </a:bodyPr>
          <a:lstStyle/>
          <a:p>
            <a:pPr>
              <a:defRPr lang="uk-ua"/>
            </a:pPr>
            <a:endParaRPr/>
          </a:p>
        </p:txBody>
      </p:sp>
      <p:sp>
        <p:nvSpPr>
          <p:cNvPr id="5" name="Заметки 4"/>
          <p:cNvSpPr>
            <a:spLocks noGrp="1" noChangeArrowheads="1"/>
            <a:extLst>
              <a:ext uri="smNativeData">
                <pr:smNativeData xmlns:pr="smNativeData" xmlns="" val="SMDATA_12_h9QJYxMAAAAlAAAAZAAAAA0AAAAAlwAAAEsAAACXAAAASw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Y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eBgAAwhMAAAw3AAB5JgAAEAAAAA=="/>
              </a:ext>
            </a:extLst>
          </p:cNvSpPr>
          <p:nvPr>
            <p:ph type="body" idx="3"/>
          </p:nvPr>
        </p:nvSpPr>
        <p:spPr>
          <a:xfrm>
            <a:off x="1002031" y="3272161"/>
            <a:ext cx="8014970" cy="3099431"/>
          </a:xfrm>
          <a:prstGeom prst="rect">
            <a:avLst/>
          </a:prstGeom>
          <a:noFill/>
          <a:ln w="9525" cap="flat" cmpd="sng" algn="ctr">
            <a:noFill/>
            <a:prstDash val="solid"/>
            <a:headEnd type="none" w="med" len="med"/>
            <a:tailEnd type="none" w="med" len="med"/>
          </a:ln>
          <a:effectLst/>
        </p:spPr>
        <p:txBody>
          <a:bodyPr vert="horz" wrap="square" lIns="97031" tIns="48194" rIns="97031" bIns="48194" numCol="1" anchor="t">
            <a:prstTxWarp prst="textNoShape">
              <a:avLst/>
            </a:prstTxWarp>
          </a:bodyPr>
          <a:lstStyle/>
          <a:p>
            <a:pPr>
              <a:defRPr lang="uk-ua"/>
            </a:pPr>
            <a:r>
              <a:t>Образец текста</a:t>
            </a:r>
          </a:p>
          <a:p>
            <a:pPr lvl="1">
              <a:defRPr lang="uk-ua"/>
            </a:pPr>
            <a:r>
              <a:t>Второй уровень</a:t>
            </a:r>
          </a:p>
          <a:p>
            <a:pPr lvl="2">
              <a:defRPr lang="uk-ua"/>
            </a:pPr>
            <a:r>
              <a:t>Третий уровень</a:t>
            </a:r>
          </a:p>
          <a:p>
            <a:pPr lvl="3">
              <a:defRPr lang="uk-ua"/>
            </a:pPr>
            <a:r>
              <a:t>Четвертый уровень</a:t>
            </a:r>
          </a:p>
          <a:p>
            <a:pPr lvl="4">
              <a:defRPr lang="uk-ua"/>
            </a:pPr>
            <a:r>
              <a:t>Пятый уровень</a:t>
            </a:r>
          </a:p>
        </p:txBody>
      </p:sp>
      <p:sp>
        <p:nvSpPr>
          <p:cNvPr id="6" name="Нижний колонтитул 5"/>
          <p:cNvSpPr>
            <a:spLocks noGrp="1" noChangeArrowheads="1"/>
            <a:extLst>
              <a:ext uri="smNativeData">
                <pr:smNativeData xmlns:pr="smNativeData" xmlns="" val="SMDATA_12_h9QJYxMAAAAlAAAAZAAAAA0AAAAAlwAAAEsAAACXAAAASw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gScAAIEaAACWKQAAEAAAAA=="/>
              </a:ext>
            </a:extLst>
          </p:cNvSpPr>
          <p:nvPr>
            <p:ph type="ftr" sz="quarter" idx="4"/>
          </p:nvPr>
        </p:nvSpPr>
        <p:spPr>
          <a:xfrm>
            <a:off x="2" y="6542381"/>
            <a:ext cx="4341495" cy="344812"/>
          </a:xfrm>
          <a:prstGeom prst="rect">
            <a:avLst/>
          </a:prstGeom>
          <a:noFill/>
          <a:ln w="9525" cap="flat" cmpd="sng" algn="ctr">
            <a:noFill/>
            <a:prstDash val="solid"/>
            <a:headEnd type="none" w="med" len="med"/>
            <a:tailEnd type="none" w="med" len="med"/>
          </a:ln>
          <a:effectLst/>
        </p:spPr>
        <p:txBody>
          <a:bodyPr vert="horz" wrap="square" lIns="97031" tIns="48194" rIns="97031" bIns="48194" numCol="1" anchor="b">
            <a:prstTxWarp prst="textNoShape">
              <a:avLst/>
            </a:prstTxWarp>
          </a:bodyPr>
          <a:lstStyle/>
          <a:p>
            <a:pPr algn="l">
              <a:defRPr lang="uk-ua" sz="1300"/>
            </a:pPr>
            <a:endParaRPr/>
          </a:p>
        </p:txBody>
      </p:sp>
      <p:sp>
        <p:nvSpPr>
          <p:cNvPr id="7" name="Номер слайда 6"/>
          <p:cNvSpPr>
            <a:spLocks noGrp="1" noChangeArrowheads="1"/>
            <a:extLst>
              <a:ext uri="smNativeData">
                <pr:smNativeData xmlns:pr="smNativeData" xmlns="" val="SMDATA_12_h9QJYxMAAAAlAAAAZAAAAA0AAAAAlwAAAEsAAACXAAAASw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BmyK4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lIgAAgScAACY9AACWKQAAEAAAAA=="/>
              </a:ext>
            </a:extLst>
          </p:cNvSpPr>
          <p:nvPr>
            <p:ph type="sldNum" sz="quarter" idx="5"/>
          </p:nvPr>
        </p:nvSpPr>
        <p:spPr>
          <a:xfrm>
            <a:off x="5674979" y="6542381"/>
            <a:ext cx="4341495" cy="344812"/>
          </a:xfrm>
          <a:prstGeom prst="rect">
            <a:avLst/>
          </a:prstGeom>
          <a:noFill/>
          <a:ln w="9525" cap="flat" cmpd="sng" algn="ctr">
            <a:noFill/>
            <a:prstDash val="solid"/>
            <a:headEnd type="none" w="med" len="med"/>
            <a:tailEnd type="none" w="med" len="med"/>
          </a:ln>
          <a:effectLst/>
        </p:spPr>
        <p:txBody>
          <a:bodyPr vert="horz" wrap="square" lIns="97031" tIns="48194" rIns="97031" bIns="48194" numCol="1" anchor="b">
            <a:prstTxWarp prst="textNoShape">
              <a:avLst/>
            </a:prstTxWarp>
          </a:bodyPr>
          <a:lstStyle/>
          <a:p>
            <a:pPr algn="r">
              <a:defRPr lang="uk-ua" sz="1300"/>
            </a:pPr>
            <a:fld id="{3950347B-35D4-05C2-9AE8-C3977AA66C96}" type="slidenum">
              <a:t>‹#›</a:t>
            </a:fld>
            <a:endParaRPr/>
          </a:p>
        </p:txBody>
      </p:sp>
    </p:spTree>
  </p:cSld>
  <p:clrMap bg1="lt1" tx1="dk1" bg2="lt2" tx2="dk2" accent1="accent1" accent2="accent2" accent3="accent3" accent4="accent4" accent5="accent5" accent6="accent6" hlink="hlink" folHlink="folHlink"/>
  <p:hf sldNum="0" hdr="0" ftr="0" dt="0"/>
  <p:notesStyle>
    <a:lvl1pPr marL="0" marR="0" indent="0" algn="l" defTabSz="1072515">
      <a:lnSpc>
        <a:spcPct val="100000"/>
      </a:lnSpc>
      <a:spcBef>
        <a:spcPts val="0"/>
      </a:spcBef>
      <a:spcAft>
        <a:spcPts val="0"/>
      </a:spcAft>
      <a:buNone/>
      <a:tabLst/>
      <a:defRPr lang="uk-ua" sz="1400" b="0" i="0" u="none" strike="noStrike" kern="1" spc="0" baseline="0">
        <a:solidFill>
          <a:schemeClr val="tx1"/>
        </a:solidFill>
        <a:effectLst/>
        <a:latin typeface="Calibri" pitchFamily="2" charset="-52"/>
        <a:ea typeface="Calibri" pitchFamily="2" charset="-52"/>
        <a:cs typeface="Calibri" pitchFamily="2" charset="-52"/>
      </a:defRPr>
    </a:lvl1pPr>
    <a:lvl2pPr marL="535940" marR="0" indent="0" algn="l" defTabSz="1072515">
      <a:lnSpc>
        <a:spcPct val="100000"/>
      </a:lnSpc>
      <a:spcBef>
        <a:spcPts val="0"/>
      </a:spcBef>
      <a:spcAft>
        <a:spcPts val="0"/>
      </a:spcAft>
      <a:buNone/>
      <a:tabLst/>
      <a:defRPr lang="uk-ua" sz="1400" b="0" i="0" u="none" strike="noStrike" kern="1" spc="0" baseline="0">
        <a:solidFill>
          <a:schemeClr val="tx1"/>
        </a:solidFill>
        <a:effectLst/>
        <a:latin typeface="Calibri" pitchFamily="2" charset="-52"/>
        <a:ea typeface="Calibri" pitchFamily="2" charset="-52"/>
        <a:cs typeface="Calibri" pitchFamily="2" charset="-52"/>
      </a:defRPr>
    </a:lvl2pPr>
    <a:lvl3pPr marL="1072515" marR="0" indent="0" algn="l" defTabSz="1072515">
      <a:lnSpc>
        <a:spcPct val="100000"/>
      </a:lnSpc>
      <a:spcBef>
        <a:spcPts val="0"/>
      </a:spcBef>
      <a:spcAft>
        <a:spcPts val="0"/>
      </a:spcAft>
      <a:buNone/>
      <a:tabLst/>
      <a:defRPr lang="uk-ua" sz="1400" b="0" i="0" u="none" strike="noStrike" kern="1" spc="0" baseline="0">
        <a:solidFill>
          <a:schemeClr val="tx1"/>
        </a:solidFill>
        <a:effectLst/>
        <a:latin typeface="Calibri" pitchFamily="2" charset="-52"/>
        <a:ea typeface="Calibri" pitchFamily="2" charset="-52"/>
        <a:cs typeface="Calibri" pitchFamily="2" charset="-52"/>
      </a:defRPr>
    </a:lvl3pPr>
    <a:lvl4pPr marL="1608455" marR="0" indent="0" algn="l" defTabSz="1072515">
      <a:lnSpc>
        <a:spcPct val="100000"/>
      </a:lnSpc>
      <a:spcBef>
        <a:spcPts val="0"/>
      </a:spcBef>
      <a:spcAft>
        <a:spcPts val="0"/>
      </a:spcAft>
      <a:buNone/>
      <a:tabLst/>
      <a:defRPr lang="uk-ua" sz="1400" b="0" i="0" u="none" strike="noStrike" kern="1" spc="0" baseline="0">
        <a:solidFill>
          <a:schemeClr val="tx1"/>
        </a:solidFill>
        <a:effectLst/>
        <a:latin typeface="Calibri" pitchFamily="2" charset="-52"/>
        <a:ea typeface="Calibri" pitchFamily="2" charset="-52"/>
        <a:cs typeface="Calibri" pitchFamily="2" charset="-52"/>
      </a:defRPr>
    </a:lvl4pPr>
    <a:lvl5pPr marL="2145030" marR="0" indent="0" algn="l" defTabSz="1072515">
      <a:lnSpc>
        <a:spcPct val="100000"/>
      </a:lnSpc>
      <a:spcBef>
        <a:spcPts val="0"/>
      </a:spcBef>
      <a:spcAft>
        <a:spcPts val="0"/>
      </a:spcAft>
      <a:buNone/>
      <a:tabLst/>
      <a:defRPr lang="uk-ua" sz="1400" b="0" i="0" u="none" strike="noStrike" kern="1" spc="0" baseline="0">
        <a:solidFill>
          <a:schemeClr val="tx1"/>
        </a:solidFill>
        <a:effectLst/>
        <a:latin typeface="Calibri" pitchFamily="2" charset="-52"/>
        <a:ea typeface="Calibri" pitchFamily="2" charset="-52"/>
        <a:cs typeface="Calibri" pitchFamily="2" charset="-52"/>
      </a:defRPr>
    </a:lvl5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1</a:t>
            </a:fld>
            <a:endParaRPr lang="sk-SK"/>
          </a:p>
        </p:txBody>
      </p:sp>
    </p:spTree>
    <p:extLst>
      <p:ext uri="{BB962C8B-B14F-4D97-AF65-F5344CB8AC3E}">
        <p14:creationId xmlns:p14="http://schemas.microsoft.com/office/powerpoint/2010/main" val="1171607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10</a:t>
            </a:fld>
            <a:endParaRPr lang="sk-SK"/>
          </a:p>
        </p:txBody>
      </p:sp>
    </p:spTree>
    <p:extLst>
      <p:ext uri="{BB962C8B-B14F-4D97-AF65-F5344CB8AC3E}">
        <p14:creationId xmlns:p14="http://schemas.microsoft.com/office/powerpoint/2010/main" val="3272602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11</a:t>
            </a:fld>
            <a:endParaRPr lang="sk-SK"/>
          </a:p>
        </p:txBody>
      </p:sp>
    </p:spTree>
    <p:extLst>
      <p:ext uri="{BB962C8B-B14F-4D97-AF65-F5344CB8AC3E}">
        <p14:creationId xmlns:p14="http://schemas.microsoft.com/office/powerpoint/2010/main" val="257417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12</a:t>
            </a:fld>
            <a:endParaRPr lang="sk-SK"/>
          </a:p>
        </p:txBody>
      </p:sp>
    </p:spTree>
    <p:extLst>
      <p:ext uri="{BB962C8B-B14F-4D97-AF65-F5344CB8AC3E}">
        <p14:creationId xmlns:p14="http://schemas.microsoft.com/office/powerpoint/2010/main" val="1604594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2</a:t>
            </a:fld>
            <a:endParaRPr lang="sk-SK"/>
          </a:p>
        </p:txBody>
      </p:sp>
    </p:spTree>
    <p:extLst>
      <p:ext uri="{BB962C8B-B14F-4D97-AF65-F5344CB8AC3E}">
        <p14:creationId xmlns:p14="http://schemas.microsoft.com/office/powerpoint/2010/main" val="2020585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3</a:t>
            </a:fld>
            <a:endParaRPr lang="sk-SK"/>
          </a:p>
        </p:txBody>
      </p:sp>
    </p:spTree>
    <p:extLst>
      <p:ext uri="{BB962C8B-B14F-4D97-AF65-F5344CB8AC3E}">
        <p14:creationId xmlns:p14="http://schemas.microsoft.com/office/powerpoint/2010/main" val="1591285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4</a:t>
            </a:fld>
            <a:endParaRPr lang="sk-SK"/>
          </a:p>
        </p:txBody>
      </p:sp>
    </p:spTree>
    <p:extLst>
      <p:ext uri="{BB962C8B-B14F-4D97-AF65-F5344CB8AC3E}">
        <p14:creationId xmlns:p14="http://schemas.microsoft.com/office/powerpoint/2010/main" val="3287975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5</a:t>
            </a:fld>
            <a:endParaRPr lang="sk-SK"/>
          </a:p>
        </p:txBody>
      </p:sp>
    </p:spTree>
    <p:extLst>
      <p:ext uri="{BB962C8B-B14F-4D97-AF65-F5344CB8AC3E}">
        <p14:creationId xmlns:p14="http://schemas.microsoft.com/office/powerpoint/2010/main" val="3499699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6</a:t>
            </a:fld>
            <a:endParaRPr lang="sk-SK"/>
          </a:p>
        </p:txBody>
      </p:sp>
    </p:spTree>
    <p:extLst>
      <p:ext uri="{BB962C8B-B14F-4D97-AF65-F5344CB8AC3E}">
        <p14:creationId xmlns:p14="http://schemas.microsoft.com/office/powerpoint/2010/main" val="3803764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7</a:t>
            </a:fld>
            <a:endParaRPr lang="sk-SK"/>
          </a:p>
        </p:txBody>
      </p:sp>
    </p:spTree>
    <p:extLst>
      <p:ext uri="{BB962C8B-B14F-4D97-AF65-F5344CB8AC3E}">
        <p14:creationId xmlns:p14="http://schemas.microsoft.com/office/powerpoint/2010/main" val="3792583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8</a:t>
            </a:fld>
            <a:endParaRPr lang="sk-SK"/>
          </a:p>
        </p:txBody>
      </p:sp>
    </p:spTree>
    <p:extLst>
      <p:ext uri="{BB962C8B-B14F-4D97-AF65-F5344CB8AC3E}">
        <p14:creationId xmlns:p14="http://schemas.microsoft.com/office/powerpoint/2010/main" val="3484890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AE6CABC1-EDF3-4EDE-B80C-BC05381C00D6}" type="slidenum">
              <a:rPr lang="sk-SK" smtClean="0"/>
              <a:t>9</a:t>
            </a:fld>
            <a:endParaRPr lang="sk-SK"/>
          </a:p>
        </p:txBody>
      </p:sp>
    </p:spTree>
    <p:extLst>
      <p:ext uri="{BB962C8B-B14F-4D97-AF65-F5344CB8AC3E}">
        <p14:creationId xmlns:p14="http://schemas.microsoft.com/office/powerpoint/2010/main" val="3087843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Q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BAAA1wkAAAg0AAA7EAAAEAAAAA=="/>
              </a:ext>
            </a:extLst>
          </p:cNvSpPr>
          <p:nvPr>
            <p:ph type="ctrTitle"/>
          </p:nvPr>
        </p:nvSpPr>
        <p:spPr>
          <a:xfrm>
            <a:off x="685800" y="1599565"/>
            <a:ext cx="7772400" cy="103886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ПодзаголовокСлайда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wCAAA6BEAANAvAAAKGgAAEAAAAA=="/>
              </a:ext>
            </a:extLst>
          </p:cNvSpPr>
          <p:nvPr>
            <p:ph type="subTitle" idx="1"/>
          </p:nvPr>
        </p:nvSpPr>
        <p:spPr>
          <a:xfrm>
            <a:off x="1371600" y="2910840"/>
            <a:ext cx="6400800" cy="132207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C9hOm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5"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EUq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7F29-67D4-0589-9AE8-91DC31A66CC4}" type="datetime1">
              <a:t>03.04.2023</a:t>
            </a:fld>
            <a:endParaRPr/>
          </a:p>
        </p:txBody>
      </p:sp>
      <p:sp>
        <p:nvSpPr>
          <p:cNvPr id="6"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Q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2151-1FD4-05D7-9AE8-E9826FA66CBC}"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Заголовок и две колонки, левая колонка разделена">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HMbAABnEQAAEAAAAA=="/>
              </a:ext>
            </a:extLst>
          </p:cNvSpPr>
          <p:nvPr>
            <p:ph sz="quarter" idx="1"/>
          </p:nvPr>
        </p:nvSpPr>
        <p:spPr>
          <a:xfrm>
            <a:off x="323215" y="1296035"/>
            <a:ext cx="4138930"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vxIAAHMbAAAuHAAAEAAAAA=="/>
              </a:ext>
            </a:extLst>
          </p:cNvSpPr>
          <p:nvPr>
            <p:ph sz="quarter" idx="2"/>
          </p:nvPr>
        </p:nvSpPr>
        <p:spPr>
          <a:xfrm>
            <a:off x="323215" y="3047365"/>
            <a:ext cx="4138930"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QcAAEI2AAAuHAAAEAAAAA=="/>
              </a:ext>
            </a:extLst>
          </p:cNvSpPr>
          <p:nvPr>
            <p:ph sz="half" idx="3"/>
          </p:nvPr>
        </p:nvSpPr>
        <p:spPr>
          <a:xfrm>
            <a:off x="4680585" y="1296035"/>
            <a:ext cx="4139565"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6"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7"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52CB-85D4-05A4-9AE8-73F11CA66C26}" type="datetime1">
              <a:t>03.04.2023</a:t>
            </a:fld>
            <a:endParaRPr/>
          </a:p>
        </p:txBody>
      </p:sp>
      <p:sp>
        <p:nvSpPr>
          <p:cNvPr id="8"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63B1-FFD4-0595-9AE8-09C02DA66C5C}"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Заголовок и две строки, нижняя строка разделена">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EI2AABnEQAAEAAAAA=="/>
              </a:ext>
            </a:extLst>
          </p:cNvSpPr>
          <p:nvPr>
            <p:ph sz="half" idx="1"/>
          </p:nvPr>
        </p:nvSpPr>
        <p:spPr>
          <a:xfrm>
            <a:off x="323215" y="1296035"/>
            <a:ext cx="8496935"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vxIAAHMbAAAuHAAAEAAAAA=="/>
              </a:ext>
            </a:extLst>
          </p:cNvSpPr>
          <p:nvPr>
            <p:ph sz="quarter" idx="2"/>
          </p:nvPr>
        </p:nvSpPr>
        <p:spPr>
          <a:xfrm>
            <a:off x="323215" y="3047365"/>
            <a:ext cx="4138930"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vxIAAEI2AAAuHAAAEAAAAA=="/>
              </a:ext>
            </a:extLst>
          </p:cNvSpPr>
          <p:nvPr>
            <p:ph sz="quarter" idx="3"/>
          </p:nvPr>
        </p:nvSpPr>
        <p:spPr>
          <a:xfrm>
            <a:off x="4680585" y="3047365"/>
            <a:ext cx="4139565"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6"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7"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17E2-ACD4-05E1-9AE8-5AB459A66C0F}" type="datetime1">
              <a:t>03.04.2023</a:t>
            </a:fld>
            <a:endParaRPr/>
          </a:p>
        </p:txBody>
      </p:sp>
      <p:sp>
        <p:nvSpPr>
          <p:cNvPr id="8"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1AF3-BDD4-05EC-9AE8-4BB954A66C1E}"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е строки, верхняя строка разделена">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HMbAABnEQAAEAAAAA=="/>
              </a:ext>
            </a:extLst>
          </p:cNvSpPr>
          <p:nvPr>
            <p:ph sz="quarter" idx="1"/>
          </p:nvPr>
        </p:nvSpPr>
        <p:spPr>
          <a:xfrm>
            <a:off x="323215" y="1296035"/>
            <a:ext cx="4138930"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QcAAEI2AABnEQAAEAAAAA=="/>
              </a:ext>
            </a:extLst>
          </p:cNvSpPr>
          <p:nvPr>
            <p:ph sz="quarter" idx="2"/>
          </p:nvPr>
        </p:nvSpPr>
        <p:spPr>
          <a:xfrm>
            <a:off x="4680585" y="1296035"/>
            <a:ext cx="4139565"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vxIAAEI2AAAuHAAAEAAAAA=="/>
              </a:ext>
            </a:extLst>
          </p:cNvSpPr>
          <p:nvPr>
            <p:ph sz="half" idx="3"/>
          </p:nvPr>
        </p:nvSpPr>
        <p:spPr>
          <a:xfrm>
            <a:off x="323215" y="3047365"/>
            <a:ext cx="8496935"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6"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7"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1EE9-A7D4-05E8-9AE8-51BD50A66C04}" type="datetime1">
              <a:t>03.04.2023</a:t>
            </a:fld>
            <a:endParaRPr/>
          </a:p>
        </p:txBody>
      </p:sp>
      <p:sp>
        <p:nvSpPr>
          <p:cNvPr id="8"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1E58-16D4-05E8-9AE8-E0BD50A66CB5}"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841772"/>
            <a:ext cx="6858000" cy="1790700"/>
          </a:xfrm>
        </p:spPr>
        <p:txBody>
          <a:bodyPr anchor="b"/>
          <a:lstStyle>
            <a:lvl1pPr algn="ctr">
              <a:defRPr sz="4500"/>
            </a:lvl1pPr>
          </a:lstStyle>
          <a:p>
            <a:r>
              <a:rPr lang="uk-UA"/>
              <a:t>Зразок заголовка</a:t>
            </a:r>
          </a:p>
        </p:txBody>
      </p:sp>
      <p:sp>
        <p:nvSpPr>
          <p:cNvPr id="3" name="Підзаголовок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5" name="Місце для нижнього колонтитула 4"/>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6" name="Місце для номера слайда 5"/>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2341825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5" name="Місце для нижнього колонтитула 4"/>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6" name="Місце для номера слайда 5"/>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1972543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282304"/>
            <a:ext cx="7886700" cy="2139553"/>
          </a:xfrm>
        </p:spPr>
        <p:txBody>
          <a:bodyPr anchor="b"/>
          <a:lstStyle>
            <a:lvl1pPr>
              <a:defRPr sz="4500"/>
            </a:lvl1pPr>
          </a:lstStyle>
          <a:p>
            <a:r>
              <a:rPr lang="uk-UA"/>
              <a:t>Зразок заголовка</a:t>
            </a:r>
          </a:p>
        </p:txBody>
      </p:sp>
      <p:sp>
        <p:nvSpPr>
          <p:cNvPr id="3" name="Місце для тексту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5" name="Місце для нижнього колонтитула 4"/>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6" name="Місце для номера слайда 5"/>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2368940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628650" y="1369219"/>
            <a:ext cx="3886200" cy="3263504"/>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4629150" y="1369219"/>
            <a:ext cx="3886200" cy="3263504"/>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6" name="Місце для нижнього колонтитула 5"/>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7" name="Місце для номера слайда 6"/>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1214136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273844"/>
            <a:ext cx="7886700" cy="994172"/>
          </a:xfrm>
        </p:spPr>
        <p:txBody>
          <a:bodyPr/>
          <a:lstStyle/>
          <a:p>
            <a:r>
              <a:rPr lang="uk-UA"/>
              <a:t>Зразок заголовка</a:t>
            </a:r>
          </a:p>
        </p:txBody>
      </p:sp>
      <p:sp>
        <p:nvSpPr>
          <p:cNvPr id="3" name="Місце для тексту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629842" y="1878806"/>
            <a:ext cx="3868340" cy="2763441"/>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4629150" y="1878806"/>
            <a:ext cx="3887391" cy="2763441"/>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8" name="Місце для нижнього колонтитула 7"/>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9" name="Місце для номера слайда 8"/>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2215759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4" name="Місце для нижнього колонтитула 3"/>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5" name="Місце для номера слайда 4"/>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11476300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3" name="Місце для нижнього колонтитула 2"/>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4" name="Місце для номера слайда 3"/>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16683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содержимое">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BMm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Osn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EI2AAAuHAAAEAAAAA=="/>
              </a:ext>
            </a:extLst>
          </p:cNvSpPr>
          <p:nvPr>
            <p:ph idx="1"/>
          </p:nvPr>
        </p:nvSpPr>
        <p:spPr>
          <a:xfrm>
            <a:off x="323215" y="1296035"/>
            <a:ext cx="8496935"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a:pPr>
            <a:endParaRPr/>
          </a:p>
        </p:txBody>
      </p:sp>
      <p:sp>
        <p:nvSpPr>
          <p:cNvPr id="4"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5"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3AAD-E3D4-05CC-9AE8-159974A66C40}" type="datetime1">
              <a:t>03.04.2023</a:t>
            </a:fld>
            <a:endParaRPr/>
          </a:p>
        </p:txBody>
      </p:sp>
      <p:sp>
        <p:nvSpPr>
          <p:cNvPr id="6"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Nk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0C6F-21D4-05FA-9AE8-D7AF42A66C82}"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42900"/>
            <a:ext cx="2949178" cy="1200150"/>
          </a:xfrm>
        </p:spPr>
        <p:txBody>
          <a:bodyPr anchor="b"/>
          <a:lstStyle>
            <a:lvl1pPr>
              <a:defRPr sz="2400"/>
            </a:lvl1pPr>
          </a:lstStyle>
          <a:p>
            <a:r>
              <a:rPr lang="uk-UA"/>
              <a:t>Зразок заголовка</a:t>
            </a:r>
          </a:p>
        </p:txBody>
      </p:sp>
      <p:sp>
        <p:nvSpPr>
          <p:cNvPr id="3" name="Місце для вмісту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6" name="Місце для нижнього колонтитула 5"/>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7" name="Місце для номера слайда 6"/>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6040459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42900"/>
            <a:ext cx="2949178" cy="1200150"/>
          </a:xfrm>
        </p:spPr>
        <p:txBody>
          <a:bodyPr anchor="b"/>
          <a:lstStyle>
            <a:lvl1pPr>
              <a:defRPr sz="2400"/>
            </a:lvl1pPr>
          </a:lstStyle>
          <a:p>
            <a:r>
              <a:rPr lang="uk-UA"/>
              <a:t>Зразок заголовка</a:t>
            </a:r>
          </a:p>
        </p:txBody>
      </p:sp>
      <p:sp>
        <p:nvSpPr>
          <p:cNvPr id="3" name="Місце для зображення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uk-UA"/>
          </a:p>
        </p:txBody>
      </p:sp>
      <p:sp>
        <p:nvSpPr>
          <p:cNvPr id="4" name="Місце для тексту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6" name="Місце для нижнього колонтитула 5"/>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7" name="Місце для номера слайда 6"/>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2252173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5" name="Місце для нижнього колонтитула 4"/>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6" name="Місце для номера слайда 5"/>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40341481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543675" y="273844"/>
            <a:ext cx="1971675" cy="4358879"/>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628650" y="273844"/>
            <a:ext cx="5800725" cy="4358879"/>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pPr defTabSz="685800" rtl="0"/>
            <a:fld id="{8CA6F30E-33A9-8046-80CD-F5DB666E0CA8}" type="datetimeFigureOut">
              <a:rPr lang="sk-SK" kern="1200" smtClean="0">
                <a:solidFill>
                  <a:prstClr val="black">
                    <a:tint val="75000"/>
                  </a:prstClr>
                </a:solidFill>
                <a:latin typeface="Century Gothic" panose="020B0502020202020204"/>
                <a:ea typeface="+mn-ea"/>
                <a:cs typeface="+mn-cs"/>
              </a:rPr>
              <a:pPr defTabSz="685800" rtl="0"/>
              <a:t>3.4.23</a:t>
            </a:fld>
            <a:endParaRPr lang="sk-SK" kern="1200">
              <a:solidFill>
                <a:prstClr val="black">
                  <a:tint val="75000"/>
                </a:prstClr>
              </a:solidFill>
              <a:latin typeface="Century Gothic" panose="020B0502020202020204"/>
              <a:ea typeface="+mn-ea"/>
              <a:cs typeface="+mn-cs"/>
            </a:endParaRPr>
          </a:p>
        </p:txBody>
      </p:sp>
      <p:sp>
        <p:nvSpPr>
          <p:cNvPr id="5" name="Місце для нижнього колонтитула 4"/>
          <p:cNvSpPr>
            <a:spLocks noGrp="1"/>
          </p:cNvSpPr>
          <p:nvPr>
            <p:ph type="ftr" sz="quarter" idx="11"/>
          </p:nvPr>
        </p:nvSpPr>
        <p:spPr/>
        <p:txBody>
          <a:bodyPr/>
          <a:lstStyle/>
          <a:p>
            <a:pPr defTabSz="685800" rtl="0"/>
            <a:endParaRPr lang="sk-SK" kern="1200">
              <a:solidFill>
                <a:prstClr val="black">
                  <a:tint val="75000"/>
                </a:prstClr>
              </a:solidFill>
              <a:latin typeface="Century Gothic" panose="020B0502020202020204"/>
              <a:ea typeface="+mn-ea"/>
              <a:cs typeface="+mn-cs"/>
            </a:endParaRPr>
          </a:p>
        </p:txBody>
      </p:sp>
      <p:sp>
        <p:nvSpPr>
          <p:cNvPr id="6" name="Місце для номера слайда 5"/>
          <p:cNvSpPr>
            <a:spLocks noGrp="1"/>
          </p:cNvSpPr>
          <p:nvPr>
            <p:ph type="sldNum" sz="quarter" idx="12"/>
          </p:nvPr>
        </p:nvSpPr>
        <p:spPr/>
        <p:txBody>
          <a:bodyPr/>
          <a:lstStyle/>
          <a:p>
            <a:pPr defTabSz="685800" rtl="0"/>
            <a:fld id="{95B64B7D-434C-2844-BD26-C12913906CBB}" type="slidenum">
              <a:rPr lang="sk-SK" kern="1200" smtClean="0">
                <a:latin typeface="Century Gothic" panose="020B0502020202020204"/>
                <a:ea typeface="+mn-ea"/>
                <a:cs typeface="+mn-cs"/>
              </a:rPr>
              <a:pPr defTabSz="685800" rtl="0"/>
              <a:t>‹#›</a:t>
            </a:fld>
            <a:endParaRPr lang="sk-SK" kern="1200">
              <a:latin typeface="Century Gothic" panose="020B0502020202020204"/>
              <a:ea typeface="+mn-ea"/>
              <a:cs typeface="+mn-cs"/>
            </a:endParaRPr>
          </a:p>
        </p:txBody>
      </p:sp>
    </p:spTree>
    <p:extLst>
      <p:ext uri="{BB962C8B-B14F-4D97-AF65-F5344CB8AC3E}">
        <p14:creationId xmlns:p14="http://schemas.microsoft.com/office/powerpoint/2010/main" val="295019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Заголовок и две колонки">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ICAg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Osn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HMbAAAuHAAAEAAAAA=="/>
              </a:ext>
            </a:extLst>
          </p:cNvSpPr>
          <p:nvPr>
            <p:ph sz="half" idx="1"/>
          </p:nvPr>
        </p:nvSpPr>
        <p:spPr>
          <a:xfrm>
            <a:off x="323215" y="1296035"/>
            <a:ext cx="4138930"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Q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QcAAEI2AAAuHAAAEAAAAA=="/>
              </a:ext>
            </a:extLst>
          </p:cNvSpPr>
          <p:nvPr>
            <p:ph sz="half" idx="2"/>
          </p:nvPr>
        </p:nvSpPr>
        <p:spPr>
          <a:xfrm>
            <a:off x="4680585" y="1296035"/>
            <a:ext cx="4139565"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MzM5D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6"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C9hOm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45B6-F8D4-05B3-9AE8-0EE60BA66C5B}" type="datetime1">
              <a:t>03.04.2023</a:t>
            </a:fld>
            <a:endParaRPr/>
          </a:p>
        </p:txBody>
      </p:sp>
      <p:sp>
        <p:nvSpPr>
          <p:cNvPr id="7"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DtAI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3E0E-40D4-05C8-9AE8-B69D70A66CE3}"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E8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L2h5D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4"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PAC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090E-40D4-05FF-9AE8-B6AA47A66CE3}" type="datetime1">
              <a:t>03.04.2023</a:t>
            </a:fld>
            <a:endParaRPr/>
          </a:p>
        </p:txBody>
      </p:sp>
      <p:sp>
        <p:nvSpPr>
          <p:cNvPr id="5"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0Ao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1244-0AD4-05E4-9AE8-FCB15CA66CA9}"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DEq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3"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90ZXM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7516-58D4-0583-9AE8-AED63BA66CFB}" type="datetime1">
              <a:t>03.04.2023</a:t>
            </a:fld>
            <a:endParaRPr/>
          </a:p>
        </p:txBody>
      </p:sp>
      <p:sp>
        <p:nvSpPr>
          <p:cNvPr id="4"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90ZXM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5214-5AD4-05A4-9AE8-ACF11CA66CF9}"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Только содержимое">
    <p:spTree>
      <p:nvGrpSpPr>
        <p:cNvPr id="1" name=""/>
        <p:cNvGrpSpPr/>
        <p:nvPr/>
      </p:nvGrpSpPr>
      <p:grpSpPr>
        <a:xfrm>
          <a:off x="0" y="0"/>
          <a:ext cx="0" cy="0"/>
          <a:chOff x="0" y="0"/>
          <a:chExt cx="0" cy="0"/>
        </a:xfrm>
      </p:grpSpPr>
      <p:sp>
        <p:nvSpPr>
          <p:cNvPr id="2"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AuHAAAEAAAAA=="/>
              </a:ext>
            </a:extLst>
          </p:cNvSpPr>
          <p:nvPr>
            <p:ph/>
          </p:nvPr>
        </p:nvSpPr>
        <p:spPr>
          <a:xfrm>
            <a:off x="323215" y="548005"/>
            <a:ext cx="8496935" cy="40328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a:pPr>
            <a:endParaRPr/>
          </a:p>
        </p:txBody>
      </p:sp>
      <p:sp>
        <p:nvSpPr>
          <p:cNvPr id="3"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RrMT4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4"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ZpY2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584C-02D4-05AE-9AE8-F4FB16A66CA1}" type="datetime1">
              <a:t>03.04.2023</a:t>
            </a:fld>
            <a:endParaRPr/>
          </a:p>
        </p:txBody>
      </p:sp>
      <p:sp>
        <p:nvSpPr>
          <p:cNvPr id="5"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7D59-17D4-058B-9AE8-E1DE33A66CB4}"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Заголовок и две строки">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xpb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EI2AABnEQAAEAAAAA=="/>
              </a:ext>
            </a:extLst>
          </p:cNvSpPr>
          <p:nvPr>
            <p:ph sz="half" idx="1"/>
          </p:nvPr>
        </p:nvSpPr>
        <p:spPr>
          <a:xfrm>
            <a:off x="323215" y="1296035"/>
            <a:ext cx="8496935"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E6Zm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vxIAAEI2AAAuHAAAEAAAAA=="/>
              </a:ext>
            </a:extLst>
          </p:cNvSpPr>
          <p:nvPr>
            <p:ph sz="half" idx="2"/>
          </p:nvPr>
        </p:nvSpPr>
        <p:spPr>
          <a:xfrm>
            <a:off x="323215" y="3047365"/>
            <a:ext cx="8496935"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CIzNT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6"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ZhY2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4134-7AD4-05B7-9AE8-8CE20FA66CD9}" type="datetime1">
              <a:t>03.04.2023</a:t>
            </a:fld>
            <a:endParaRPr/>
          </a:p>
        </p:txBody>
      </p:sp>
      <p:sp>
        <p:nvSpPr>
          <p:cNvPr id="7"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CIvPjw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46D3-9DD4-05B0-9AE8-6BE508A66C3E}"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ласти содержимого">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Q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HMbAABnEQAAEAAAAA=="/>
              </a:ext>
            </a:extLst>
          </p:cNvSpPr>
          <p:nvPr>
            <p:ph sz="quarter" idx="1"/>
          </p:nvPr>
        </p:nvSpPr>
        <p:spPr>
          <a:xfrm>
            <a:off x="323215" y="1296035"/>
            <a:ext cx="4138930"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QcAAEI2AABnEQAAEAAAAA=="/>
              </a:ext>
            </a:extLst>
          </p:cNvSpPr>
          <p:nvPr>
            <p:ph sz="quarter" idx="2"/>
          </p:nvPr>
        </p:nvSpPr>
        <p:spPr>
          <a:xfrm>
            <a:off x="4680585" y="1296035"/>
            <a:ext cx="4139565"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Объект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vxIAAHMbAAAuHAAAEAAAAA=="/>
              </a:ext>
            </a:extLst>
          </p:cNvSpPr>
          <p:nvPr>
            <p:ph sz="quarter" idx="3"/>
          </p:nvPr>
        </p:nvSpPr>
        <p:spPr>
          <a:xfrm>
            <a:off x="323215" y="3047365"/>
            <a:ext cx="4138930"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6" name="Объект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vxIAAEI2AAAuHAAAEAAAAA=="/>
              </a:ext>
            </a:extLst>
          </p:cNvSpPr>
          <p:nvPr>
            <p:ph sz="quarter" idx="4"/>
          </p:nvPr>
        </p:nvSpPr>
        <p:spPr>
          <a:xfrm>
            <a:off x="4680585" y="3047365"/>
            <a:ext cx="4139565"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7"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8"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2D68-26D4-05DB-9AE8-D08E63A66C85}" type="datetime1">
              <a:t>03.04.2023</a:t>
            </a:fld>
            <a:endParaRPr/>
          </a:p>
        </p:txBody>
      </p:sp>
      <p:sp>
        <p:nvSpPr>
          <p:cNvPr id="9"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6AE3-ADD4-059C-9AE8-5BC924A66C0E}"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Заголовок и две колонки, правая колонка разделена">
    <p:spTree>
      <p:nvGrpSpPr>
        <p:cNvPr id="1" name=""/>
        <p:cNvGrpSpPr/>
        <p:nvPr/>
      </p:nvGrpSpPr>
      <p:grpSpPr>
        <a:xfrm>
          <a:off x="0" y="0"/>
          <a:ext cx="0" cy="0"/>
          <a:chOff x="0" y="0"/>
          <a:chExt cx="0" cy="0"/>
        </a:xfrm>
      </p:grpSpPr>
      <p:sp>
        <p:nvSpPr>
          <p:cNvPr id="2" name="ЗаголовокСлайда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p>
            <a:pPr>
              <a:defRPr/>
            </a:pPr>
            <a:endParaRPr/>
          </a:p>
        </p:txBody>
      </p:sp>
      <p:sp>
        <p:nvSpPr>
          <p:cNvPr id="3" name="Объект1"/>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HMbAAAuHAAAEAAAAA=="/>
              </a:ext>
            </a:extLst>
          </p:cNvSpPr>
          <p:nvPr>
            <p:ph sz="half" idx="1"/>
          </p:nvPr>
        </p:nvSpPr>
        <p:spPr>
          <a:xfrm>
            <a:off x="323215" y="1296035"/>
            <a:ext cx="4138930"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4" name="Объект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QcAAEI2AABnEQAAEAAAAA=="/>
              </a:ext>
            </a:extLst>
          </p:cNvSpPr>
          <p:nvPr>
            <p:ph sz="quarter" idx="2"/>
          </p:nvPr>
        </p:nvSpPr>
        <p:spPr>
          <a:xfrm>
            <a:off x="4680585" y="1296035"/>
            <a:ext cx="4139565" cy="153289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5" name="Объект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LHAAAvxIAAEI2AAAuHAAAEAAAAA=="/>
              </a:ext>
            </a:extLst>
          </p:cNvSpPr>
          <p:nvPr>
            <p:ph sz="quarter" idx="3"/>
          </p:nvPr>
        </p:nvSpPr>
        <p:spPr>
          <a:xfrm>
            <a:off x="4680585" y="3047365"/>
            <a:ext cx="4139565" cy="153352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52"/>
                <a:ea typeface="SimSun" charset="0"/>
                <a:cs typeface="Times New Roman" pitchFamily="1" charset="-52"/>
              </a:defRPr>
            </a:pPr>
            <a:endParaRPr/>
          </a:p>
        </p:txBody>
      </p:sp>
      <p:sp>
        <p:nvSpPr>
          <p:cNvPr id="6"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1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en-us" sz="1100">
                <a:latin typeface="Arial" pitchFamily="2" charset="-52"/>
                <a:ea typeface="Arial" pitchFamily="2" charset="-52"/>
                <a:cs typeface="Arial" pitchFamily="2" charset="-52"/>
              </a:defRPr>
            </a:pPr>
            <a:endParaRPr/>
          </a:p>
        </p:txBody>
      </p:sp>
      <p:sp>
        <p:nvSpPr>
          <p:cNvPr id="7"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1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defRPr lang="uk-ua" sz="1100">
                <a:latin typeface="Arial" pitchFamily="2" charset="-52"/>
                <a:ea typeface="Arial" pitchFamily="2" charset="-52"/>
                <a:cs typeface="Arial" pitchFamily="2" charset="-52"/>
              </a:defRPr>
            </a:pPr>
            <a:fld id="{39505CD1-9FD4-05AA-9AE8-69FF12A66C3C}" type="datetime1">
              <a:t>03.04.2023</a:t>
            </a:fld>
            <a:endParaRPr/>
          </a:p>
        </p:txBody>
      </p:sp>
      <p:sp>
        <p:nvSpPr>
          <p:cNvPr id="8"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1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p>
            <a:pPr algn="r">
              <a:defRPr lang="uk-ua" sz="900">
                <a:solidFill>
                  <a:srgbClr val="6F90B8"/>
                </a:solidFill>
              </a:defRPr>
            </a:pPr>
            <a:fld id="{39505376-38D4-05A5-9AE8-CEF01DA66C9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gif"/><Relationship Id="rId3" Type="http://schemas.openxmlformats.org/officeDocument/2006/relationships/slideLayout" Target="../slideLayouts/slideLayout3.xml"/><Relationship Id="rId21" Type="http://schemas.openxmlformats.org/officeDocument/2006/relationships/image" Target="../media/image8.gi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gif"/><Relationship Id="rId2" Type="http://schemas.openxmlformats.org/officeDocument/2006/relationships/slideLayout" Target="../slideLayouts/slideLayout2.xml"/><Relationship Id="rId16" Type="http://schemas.openxmlformats.org/officeDocument/2006/relationships/image" Target="../media/image3.gif"/><Relationship Id="rId20" Type="http://schemas.openxmlformats.org/officeDocument/2006/relationships/image" Target="../media/image7.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gif"/><Relationship Id="rId10" Type="http://schemas.openxmlformats.org/officeDocument/2006/relationships/slideLayout" Target="../slideLayouts/slideLayout10.xml"/><Relationship Id="rId19" Type="http://schemas.openxmlformats.org/officeDocument/2006/relationships/image" Target="../media/image6.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Placeholder 1"/>
          <p:cNvSpPr>
            <a:spLocks noGrp="1" noChangeArrowheads="1"/>
            <a:extLst>
              <a:ext uri="smNativeData">
                <pr:smNativeData xmlns:pr="smNativeData" xmlns="" val="SMDATA_12_h9QJYxMAAAAlAAAAZAAAAA0AAAAAbAAAADYAAABsAAAANg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XwMAAEI2AACbBwAAEAAAAA=="/>
              </a:ext>
            </a:extLst>
          </p:cNvSpPr>
          <p:nvPr>
            <p:ph type="title"/>
          </p:nvPr>
        </p:nvSpPr>
        <p:spPr>
          <a:xfrm>
            <a:off x="323215" y="548005"/>
            <a:ext cx="8496935" cy="68834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ctr">
            <a:prstTxWarp prst="textNoShape">
              <a:avLst/>
            </a:prstTxWarp>
          </a:bodyPr>
          <a:lstStyle>
            <a:lvl1pPr marL="0" marR="0" indent="0" algn="l" defTabSz="1072515">
              <a:lnSpc>
                <a:spcPct val="100000"/>
              </a:lnSpc>
              <a:spcBef>
                <a:spcPts val="0"/>
              </a:spcBef>
              <a:spcAft>
                <a:spcPts val="0"/>
              </a:spcAft>
              <a:buNone/>
              <a:tabLst/>
              <a:defRPr lang="uk-ua" sz="3200" b="1" i="0" u="none" strike="noStrike" kern="1" spc="0" baseline="0">
                <a:solidFill>
                  <a:srgbClr val="005C68"/>
                </a:solidFill>
                <a:effectLst/>
                <a:latin typeface="Arial" pitchFamily="2" charset="-52"/>
                <a:ea typeface="Arial" pitchFamily="2" charset="-52"/>
                <a:cs typeface="Arial" pitchFamily="2" charset="-52"/>
              </a:defRPr>
            </a:lvl1pPr>
            <a:lvl2pPr marL="535940" marR="0" indent="0" algn="ctr" defTabSz="1072515">
              <a:lnSpc>
                <a:spcPct val="100000"/>
              </a:lnSpc>
              <a:spcBef>
                <a:spcPts val="0"/>
              </a:spcBef>
              <a:spcAft>
                <a:spcPts val="0"/>
              </a:spcAft>
              <a:buNone/>
              <a:tabLst/>
              <a:defRPr lang="uk-ua" sz="4000" b="0" i="0" u="none" strike="noStrike" kern="1" spc="0" baseline="0">
                <a:solidFill>
                  <a:schemeClr val="tx1"/>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4000" b="0" i="0" u="none" strike="noStrike" kern="1" spc="0" baseline="0">
                <a:solidFill>
                  <a:schemeClr val="tx1"/>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4000" b="0" i="0" u="none" strike="noStrike" kern="1" spc="0" baseline="0">
                <a:solidFill>
                  <a:schemeClr val="tx1"/>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4000" b="0" i="0" u="none" strike="noStrike" kern="1" spc="0" baseline="0">
                <a:solidFill>
                  <a:schemeClr val="tx1"/>
                </a:solidFill>
                <a:effectLst/>
                <a:latin typeface="Calibri" pitchFamily="2" charset="-52"/>
                <a:ea typeface="Calibri" pitchFamily="2" charset="-52"/>
                <a:cs typeface="Calibri" pitchFamily="2" charset="-52"/>
              </a:defRPr>
            </a:lvl5pPr>
          </a:lstStyle>
          <a:p>
            <a:pPr>
              <a:defRPr lang="uk-ua"/>
            </a:pPr>
            <a:r>
              <a:t>Click to edit Master title style</a:t>
            </a:r>
          </a:p>
        </p:txBody>
      </p:sp>
      <p:sp>
        <p:nvSpPr>
          <p:cNvPr id="3" name="Text Placeholder 2"/>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QcAAEI2AAAuHAAAEAAAAA=="/>
              </a:ext>
            </a:extLst>
          </p:cNvSpPr>
          <p:nvPr>
            <p:ph type="body" idx="1"/>
          </p:nvPr>
        </p:nvSpPr>
        <p:spPr>
          <a:xfrm>
            <a:off x="323215" y="1296035"/>
            <a:ext cx="8496935" cy="328485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lvl1pPr marL="308610" marR="0" indent="-308610" algn="l" defTabSz="1072515">
              <a:lnSpc>
                <a:spcPct val="100000"/>
              </a:lnSpc>
              <a:spcBef>
                <a:spcPts val="0"/>
              </a:spcBef>
              <a:spcAft>
                <a:spcPts val="0"/>
              </a:spcAft>
              <a:buClrTx/>
              <a:buSzTx/>
              <a:buFont typeface="Arial" pitchFamily="2" charset="-52"/>
              <a:buChar char="•"/>
              <a:tabLst/>
              <a:defRPr lang="uk-ua" sz="2900" b="0" i="0" u="none" strike="noStrike" kern="1" spc="0" baseline="0">
                <a:solidFill>
                  <a:schemeClr val="tx1"/>
                </a:solidFill>
                <a:effectLst/>
                <a:latin typeface="Arial" pitchFamily="2" charset="-52"/>
                <a:ea typeface="Arial" pitchFamily="2" charset="-52"/>
                <a:cs typeface="Arial" pitchFamily="2" charset="-52"/>
              </a:defRPr>
            </a:lvl1pPr>
            <a:lvl2pPr marL="668655" marR="0" indent="-257175" algn="l" defTabSz="1072515">
              <a:lnSpc>
                <a:spcPct val="100000"/>
              </a:lnSpc>
              <a:spcBef>
                <a:spcPts val="0"/>
              </a:spcBef>
              <a:spcAft>
                <a:spcPts val="0"/>
              </a:spcAft>
              <a:buClrTx/>
              <a:buSzTx/>
              <a:buFont typeface="Arial" pitchFamily="2" charset="-52"/>
              <a:buChar char="–"/>
              <a:tabLst/>
              <a:defRPr lang="uk-ua" sz="2500" b="0" i="0" u="none" strike="noStrike" kern="1" spc="0" baseline="0">
                <a:solidFill>
                  <a:schemeClr val="tx1"/>
                </a:solidFill>
                <a:effectLst/>
                <a:latin typeface="Arial" pitchFamily="2" charset="-52"/>
                <a:ea typeface="Arial" pitchFamily="2" charset="-52"/>
                <a:cs typeface="Arial" pitchFamily="2" charset="-52"/>
              </a:defRPr>
            </a:lvl2pPr>
            <a:lvl3pPr marL="1028700" marR="0" indent="-205740" algn="l" defTabSz="1072515">
              <a:lnSpc>
                <a:spcPct val="100000"/>
              </a:lnSpc>
              <a:spcBef>
                <a:spcPts val="0"/>
              </a:spcBef>
              <a:spcAft>
                <a:spcPts val="0"/>
              </a:spcAft>
              <a:buClrTx/>
              <a:buSzTx/>
              <a:buFont typeface="Arial" pitchFamily="2" charset="-52"/>
              <a:buChar char="•"/>
              <a:tabLst/>
              <a:defRPr lang="uk-ua" sz="2200" b="0" i="0" u="none" strike="noStrike" kern="1" spc="0" baseline="0">
                <a:solidFill>
                  <a:schemeClr val="tx1"/>
                </a:solidFill>
                <a:effectLst/>
                <a:latin typeface="Arial" pitchFamily="2" charset="-52"/>
                <a:ea typeface="Arial" pitchFamily="2" charset="-52"/>
                <a:cs typeface="Arial" pitchFamily="2" charset="-52"/>
              </a:defRPr>
            </a:lvl3pPr>
            <a:lvl4pPr marL="1440180" marR="0" indent="-205740" algn="l" defTabSz="1072515">
              <a:lnSpc>
                <a:spcPct val="100000"/>
              </a:lnSpc>
              <a:spcBef>
                <a:spcPts val="0"/>
              </a:spcBef>
              <a:spcAft>
                <a:spcPts val="0"/>
              </a:spcAft>
              <a:buClrTx/>
              <a:buSzTx/>
              <a:buFont typeface="Arial" pitchFamily="2" charset="-52"/>
              <a:buChar char="–"/>
              <a:tabLst/>
              <a:defRPr lang="uk-ua" sz="1800" b="0" i="0" u="none" strike="noStrike" kern="1" spc="0" baseline="0">
                <a:solidFill>
                  <a:schemeClr val="tx1"/>
                </a:solidFill>
                <a:effectLst/>
                <a:latin typeface="Arial" pitchFamily="2" charset="-52"/>
                <a:ea typeface="Arial" pitchFamily="2" charset="-52"/>
                <a:cs typeface="Arial" pitchFamily="2" charset="-52"/>
              </a:defRPr>
            </a:lvl4pPr>
            <a:lvl5pPr marL="1851660" marR="0" indent="-205740" algn="l" defTabSz="1072515">
              <a:lnSpc>
                <a:spcPct val="100000"/>
              </a:lnSpc>
              <a:spcBef>
                <a:spcPts val="0"/>
              </a:spcBef>
              <a:spcAft>
                <a:spcPts val="0"/>
              </a:spcAft>
              <a:buClrTx/>
              <a:buSzTx/>
              <a:buFont typeface="Arial" pitchFamily="2" charset="-52"/>
              <a:buChar char="»"/>
              <a:tabLst/>
              <a:defRPr lang="uk-ua" sz="1800" b="0" i="0" u="none" strike="noStrike" kern="1" spc="0" baseline="0">
                <a:solidFill>
                  <a:schemeClr val="tx1"/>
                </a:solidFill>
                <a:effectLst/>
                <a:latin typeface="Arial" pitchFamily="2" charset="-52"/>
                <a:ea typeface="Arial" pitchFamily="2" charset="-52"/>
                <a:cs typeface="Arial" pitchFamily="2" charset="-52"/>
              </a:defRPr>
            </a:lvl5pPr>
          </a:lstStyle>
          <a:p>
            <a:pPr>
              <a:defRPr lang="uk-ua"/>
            </a:pPr>
            <a:r>
              <a:t>Click to edit Master text styles</a:t>
            </a:r>
          </a:p>
          <a:p>
            <a:pPr lvl="1">
              <a:defRPr lang="uk-ua"/>
            </a:pPr>
            <a:r>
              <a:t>Second level</a:t>
            </a:r>
          </a:p>
          <a:p>
            <a:pPr lvl="2">
              <a:defRPr lang="uk-ua"/>
            </a:pPr>
            <a:r>
              <a:t>Third level</a:t>
            </a:r>
          </a:p>
          <a:p>
            <a:pPr lvl="3">
              <a:defRPr lang="uk-ua"/>
            </a:pPr>
            <a:r>
              <a:t>Fourth level</a:t>
            </a:r>
          </a:p>
          <a:p>
            <a:pPr lvl="4">
              <a:defRPr lang="uk-ua"/>
            </a:pPr>
            <a:r>
              <a:t>Fifth level</a:t>
            </a:r>
          </a:p>
        </p:txBody>
      </p:sp>
      <p:sp>
        <p:nvSpPr>
          <p:cNvPr id="4" name="Slide Number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WNQAAohwAAEA4AABSHgAAEAAAAA=="/>
              </a:ext>
            </a:extLst>
          </p:cNvSpPr>
          <p:nvPr>
            <p:ph type="sldNum" sz="quarter" idx="4"/>
          </p:nvPr>
        </p:nvSpPr>
        <p:spPr>
          <a:xfrm>
            <a:off x="8629650" y="4654550"/>
            <a:ext cx="514350" cy="274320"/>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lgn="r">
              <a:defRPr lang="uk-ua" sz="900">
                <a:solidFill>
                  <a:srgbClr val="6F90B8"/>
                </a:solidFill>
              </a:defRPr>
            </a:pPr>
            <a:fld id="{3950191E-50D4-05EF-9AE8-A6BA57A66CF3}" type="slidenum">
              <a:t>‹#›</a:t>
            </a:fld>
            <a:endParaRPr/>
          </a:p>
        </p:txBody>
      </p:sp>
      <p:sp>
        <p:nvSpPr>
          <p:cNvPr id="5" name="Date Placeholder 3"/>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chwAAPAPAAAhHgAAEAAAAA=="/>
              </a:ext>
            </a:extLst>
          </p:cNvSpPr>
          <p:nvPr>
            <p:ph type="dt" sz="half" idx="2"/>
          </p:nvPr>
        </p:nvSpPr>
        <p:spPr>
          <a:xfrm>
            <a:off x="457200" y="4624070"/>
            <a:ext cx="2133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defRPr lang="uk-ua" sz="1100">
                <a:latin typeface="Arial" pitchFamily="2" charset="-52"/>
                <a:ea typeface="Arial" pitchFamily="2" charset="-52"/>
                <a:cs typeface="Arial" pitchFamily="2" charset="-52"/>
              </a:defRPr>
            </a:pPr>
            <a:fld id="{39506E93-DDD4-0598-9AE8-2BCD20A66C7E}" type="datetime1">
              <a:t>03.04.2023</a:t>
            </a:fld>
            <a:endParaRPr/>
          </a:p>
        </p:txBody>
      </p:sp>
      <p:sp>
        <p:nvSpPr>
          <p:cNvPr id="6" name="Footer Placeholder 4"/>
          <p:cNvSpPr>
            <a:spLocks noGrp="1" noChangeArrowheads="1"/>
            <a:extLst>
              <a:ext uri="smNativeData">
                <pr:smNativeData xmlns:pr="smNativeData" xmlns="" val="SMDATA_12_h9QJYxMAAAAlAAAAZAAAAA0AAAAAbAAAADYAAABsAAAANg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chwAAAglAAAhHgAAEAAAAA=="/>
              </a:ext>
            </a:extLst>
          </p:cNvSpPr>
          <p:nvPr>
            <p:ph type="ftr" sz="quarter" idx="3"/>
          </p:nvPr>
        </p:nvSpPr>
        <p:spPr>
          <a:xfrm>
            <a:off x="3124200" y="4624070"/>
            <a:ext cx="2895600" cy="27368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prstTxWarp prst="textNoShape">
              <a:avLst/>
            </a:prstTxWarp>
          </a:bodyP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defRPr lang="en-us" sz="1100">
                <a:latin typeface="Arial" pitchFamily="2" charset="-52"/>
                <a:ea typeface="Arial" pitchFamily="2" charset="-52"/>
                <a:cs typeface="Arial" pitchFamily="2" charset="-52"/>
              </a:defRPr>
            </a:pPr>
            <a:endParaRPr/>
          </a:p>
        </p:txBody>
      </p:sp>
      <p:sp>
        <p:nvSpPr>
          <p:cNvPr id="7" name="Rectangle 1"/>
          <p:cNvSpPr>
            <a:extLst>
              <a:ext uri="smNativeData">
                <pr:smNativeData xmlns:pr="smNativeData" xmlns="" val="SMDATA_12_h9QJYxMAAAAlAAAAZAAAAA0AAAAAbAAAADYAAABsAAAANgAAAAAAAAABAAAAAAAAAAEAAABQAAAAAAAAAAAA4D8AAAAAAADgPwAAAAAAAOA/AAAAAAAA4D8AAAAAAADgPwAAAAAAAOA/AAAAAAAA4D8AAAAAAADgPwAAAAAAAOA/AAAAAAAA4D8CAAAAjAAAAAEAAAAAAAAA////CP///wgAAAAAAAAAAAAAAAAAAAAAAAAAAAAAAAAAAAAAZAAAAAEAAABAAAAAAAAAAAAAAAAAAAAAAAAAAAAAAAAAAAAAAAAAAAAAAAAAAAAAAAAAAAAAAAAAAAAAAAAAAAAAAAAAAAAAAAAAAAAAAAAAAAAAAAAAAAAAAAAAAAAAFAAAADwAAAABAAAAAAAAAP///wgoAAAAAQAAABQAAAAUAAAAFAAAAAE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BAAAAAQAAAAAAAAAAAAAAAAAAAAAAAAAAAAAAAAAAAAAAAAAAAAAAAX9/fwAAAAADzMzMAMDA/wB/f38AAAAAAAAAAAAAAAAAAAAAAAAAAAAhAAAAGAAAABQAAAAhLQAAOQYAANYuAAAXBwAAEAAAAA=="/>
              </a:ext>
            </a:extLst>
          </p:cNvSpPr>
          <p:nvPr/>
        </p:nvSpPr>
        <p:spPr>
          <a:xfrm>
            <a:off x="7336155" y="1011555"/>
            <a:ext cx="277495" cy="140970"/>
          </a:xfrm>
          <a:prstGeom prst="rect">
            <a:avLst/>
          </a:prstGeom>
          <a:solidFill>
            <a:schemeClr val="bg1"/>
          </a:solidFill>
          <a:ln w="25400" cap="flat" cmpd="sng" algn="ctr">
            <a:solidFill>
              <a:schemeClr val="bg1"/>
            </a:solidFill>
            <a:prstDash val="solid"/>
            <a:headEnd type="none" w="med" len="med"/>
            <a:tailEnd type="none" w="med" len="med"/>
          </a:ln>
          <a:effectLst/>
        </p:spPr>
        <p:txBody>
          <a:bodyPr vert="horz" wrap="square" lIns="68580" tIns="34290" rIns="68580" bIns="34290" numCol="1" anchor="ct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lgn="ctr" defTabSz="685800">
              <a:tabLst/>
              <a:defRPr lang="en-us">
                <a:solidFill>
                  <a:srgbClr val="FFFFFF"/>
                </a:solidFill>
                <a:latin typeface="Calibri" pitchFamily="2" charset="-52"/>
                <a:ea typeface="Calibri" pitchFamily="2" charset="-52"/>
                <a:cs typeface="Calibri" pitchFamily="2" charset="-52"/>
              </a:defRPr>
            </a:pPr>
            <a:endParaRPr/>
          </a:p>
        </p:txBody>
      </p:sp>
      <p:sp>
        <p:nvSpPr>
          <p:cNvPr id="8" name="Rectangle 20"/>
          <p:cNvSpPr>
            <a:extLst>
              <a:ext uri="smNativeData">
                <pr:smNativeData xmlns:pr="smNativeData" xmlns="" val="SMDATA_12_h9QJYxMAAAAlAAAAZAAAAA0AAAAAbAAAADYAAABsAAAANgAAAAAAAAABAAAAAAAAAAEAAABQAAAAAAAAAAAA4D8AAAAAAADgPwAAAAAAAOA/AAAAAAAA4D8AAAAAAADgPwAAAAAAAOA/AAAAAAAA4D8AAAAAAADgPwAAAAAAAOA/AAAAAAAA4D8CAAAAjAAAAAEAAAAAAAAA////CP///wgAAAAAAAAAAAAAAAAAAAAAAAAAAAAAAAAAAAAAZAAAAAEAAABAAAAAAAAAAAAAAAAAAAAAAAAAAAAAAAAAAAAAAAAAAAAAAAAAAAAAAAAAAAAAAAAAAAAAAAAAAAAAAAAAAAAAAAAAAAAAAAAAAAAAAAAAAAAAAAAAAAAAFAAAADwAAAABAAAAAAAAAP///wgoAAAAAQAAABQAAAAUAAAAFAAAAAE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BAAAAAQAAAAAAAAAAAAAAAAAAAAAAAAAAAAAAAAAAAAAAAAAAAAAAAX9/fwAAAAADzMzMAMDA/wB/f38AAAAAAAAAAAAAAAAAAAAAAAAAAAAhAAAAGAAAABQAAADrJwAAIgQAAJ0pAAC7BQAAEAAAAA=="/>
              </a:ext>
            </a:extLst>
          </p:cNvSpPr>
          <p:nvPr/>
        </p:nvSpPr>
        <p:spPr>
          <a:xfrm>
            <a:off x="6489065" y="671830"/>
            <a:ext cx="275590" cy="259715"/>
          </a:xfrm>
          <a:prstGeom prst="rect">
            <a:avLst/>
          </a:prstGeom>
          <a:solidFill>
            <a:schemeClr val="bg1"/>
          </a:solidFill>
          <a:ln w="25400" cap="flat" cmpd="sng" algn="ctr">
            <a:solidFill>
              <a:schemeClr val="bg1"/>
            </a:solidFill>
            <a:prstDash val="solid"/>
            <a:headEnd type="none" w="med" len="med"/>
            <a:tailEnd type="none" w="med" len="med"/>
          </a:ln>
          <a:effectLst/>
        </p:spPr>
        <p:txBody>
          <a:bodyPr vert="horz" wrap="square" lIns="68580" tIns="34290" rIns="68580" bIns="34290" numCol="1" anchor="ct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lgn="ctr" defTabSz="685800">
              <a:tabLst/>
              <a:defRPr lang="en-us">
                <a:solidFill>
                  <a:srgbClr val="FFFFFF"/>
                </a:solidFill>
                <a:latin typeface="Calibri" pitchFamily="2" charset="-52"/>
                <a:ea typeface="Calibri" pitchFamily="2" charset="-52"/>
                <a:cs typeface="Calibri" pitchFamily="2" charset="-52"/>
              </a:defRPr>
            </a:pPr>
            <a:endParaRPr/>
          </a:p>
        </p:txBody>
      </p:sp>
      <p:sp>
        <p:nvSpPr>
          <p:cNvPr id="9" name="Rectangle à coins arrondis 18"/>
          <p:cNvSpPr>
            <a:extLst>
              <a:ext uri="smNativeData">
                <pr:smNativeData xmlns:pr="smNativeData" xmlns="" val="SMDATA_12_h9QJYxMAAAAlAAAAZQAAAA0AAAAAbAAAADYAAABsAAAANgAAAAAAAAABAAAAAAAAAAEAAABQAAAAhbacS3FV1T8AAAAAAADwvwAAAAAAAOA/AAAAAAAA4D8AAAAAAADgPwAAAAAAAOA/AAAAAAAA4D8AAAAAAADgPwAAAAAAAOA/AAAAAAAA4D8CAAAAjAAAAAEAAAADAAAADxYeAA2PqQAAAAAAAAAAAAAAAAAAAAAAAAAAAAAAAAAAAAAAZAAAAAEAAABAAAAAAAAAAJz///9aAAAAAAAAAAMAAAAMAAAADxYeAEQAAAAAXGgAWgAAAA2PqQAAAAAAAAAAAAAAAAAAAAAAAAAAAAAAAAAAAAAAAAAAAAAAAAAAAAAAFAAAADwAAAABAAAAAAAAAFFriQAoAAAAAQAAABQAAAAUAAAAFAAAAAE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EAAAAAAAAAAAAAAAAAAAAAAAAAECcAABAnAAAAAAAAAAAAAAAAAAAAAAAAAAAAAAAAAABkAAAAAAAAABQAAAAAAAAAwMD/AAAAAABkAAAAMgAAAAAAAABkAAAAAAAAAH9/fwAKAAAAHwAAAFQAAAAPFh4ADY+pAA8WHgAAXGgADY+pAAAAAAAAAAAAAAAAAAAAAAAAAAAAUWuJAH9/fwAAAAADzMzMAMDA/wB/f38AAAAAAAAAAAAAAAAAAAAAAAAAAAAhAAAAGAAAABQAAADWLwAA/P///7QzAACLBAAAEAAAAA=="/>
              </a:ext>
            </a:extLst>
          </p:cNvSpPr>
          <p:nvPr/>
        </p:nvSpPr>
        <p:spPr>
          <a:xfrm rot="10800000">
            <a:off x="7776210" y="-2540"/>
            <a:ext cx="628650" cy="741045"/>
          </a:xfrm>
          <a:prstGeom prst="roundRect">
            <a:avLst>
              <a:gd name="adj" fmla="val 16667"/>
            </a:avLst>
          </a:prstGeom>
          <a:gradFill flip="none" rotWithShape="1">
            <a:gsLst>
              <a:gs pos="0">
                <a:srgbClr val="0F161E"/>
              </a:gs>
              <a:gs pos="12000">
                <a:srgbClr val="0F161E"/>
              </a:gs>
              <a:gs pos="68000">
                <a:srgbClr val="005C68"/>
              </a:gs>
              <a:gs pos="90000">
                <a:srgbClr val="0D8FA9"/>
              </a:gs>
              <a:gs pos="100000">
                <a:srgbClr val="0D8FA9"/>
              </a:gs>
            </a:gsLst>
            <a:lin ang="16200000" scaled="0"/>
            <a:tileRect/>
          </a:gradFill>
          <a:ln w="25400" cap="flat" cmpd="sng" algn="ctr">
            <a:solidFill>
              <a:srgbClr val="516B89">
                <a:alpha val="0"/>
              </a:srgbClr>
            </a:solidFill>
            <a:prstDash val="solid"/>
            <a:headEnd type="none" w="med" len="med"/>
            <a:tailEnd type="none" w="med" len="med"/>
          </a:ln>
          <a:effectLst/>
        </p:spPr>
        <p:txBody>
          <a:bodyPr vert="horz" wrap="square" lIns="68580" tIns="34290" rIns="68580" bIns="34290" numCol="1" anchor="ct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lgn="ctr" defTabSz="685800">
              <a:tabLst/>
              <a:defRPr lang="en-us">
                <a:solidFill>
                  <a:srgbClr val="FFFFFF"/>
                </a:solidFill>
                <a:latin typeface="Calibri" pitchFamily="2" charset="-52"/>
                <a:ea typeface="Calibri" pitchFamily="2" charset="-52"/>
                <a:cs typeface="Calibri" pitchFamily="2" charset="-52"/>
              </a:defRPr>
            </a:pPr>
            <a:endParaRPr/>
          </a:p>
        </p:txBody>
      </p:sp>
      <p:sp>
        <p:nvSpPr>
          <p:cNvPr id="10" name="Ellipse 4"/>
          <p:cNvSpPr>
            <a:extLst>
              <a:ext uri="smNativeData">
                <pr:smNativeData xmlns:pr="smNativeData" xmlns="" val="SMDATA_12_h9QJYxMAAAAlAAAAZgAAAA0AAAAAbAAAADYAAABsAAAANgAAAAAAAAABAAAAAAAAAAEAAABQAAAAAAAAAAAA8D8AAAAAAADwPwAAAAAAAOA/AAAAAAAA4D8AAAAAAADgPwAAAAAAAOA/AAAAAAAA4D8AAAAAAADgPwAAAAAAAOA/AAAAAAAA4D8CAAAAjAAAAAEAAAAAAAAA////CP///wgAAAAAAAAAAAAAAAAAAAAAAAAAAAAAAAAAAAAAZAAAAAEAAABAAAAAAAAAAAAAAAAAAAAAAAAAAAAAAAAAAAAAAAAAAAAAAAAAAAAAAAAAAAAAAAAAAAAAAAAAAAAAAAAAAAAAAAAAAAAAAAAAAAAAAAAAAAAAAAAAAAAAFAAAADwAAAABAAAAAAAAAP///wgoAAAAAQAAABQAAAAUAAAAFAAAAAE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BAAAAAQAAAAAAAAAAAAAAAAAAAAAAAAAAAAAAAAAAAAAAAAAAAAAAAX9/fwAAAAADzMzMAMDA/wB/f38AAAAAAAAAAAAAAAAAAAAAAAAAAAAhAAAAGAAAABQAAABYKgAAbAMAAOArAADYBAAAEAAAAA=="/>
              </a:ext>
            </a:extLst>
          </p:cNvSpPr>
          <p:nvPr/>
        </p:nvSpPr>
        <p:spPr>
          <a:xfrm>
            <a:off x="6883400" y="556260"/>
            <a:ext cx="248920" cy="231140"/>
          </a:xfrm>
          <a:prstGeom prst="ellipse">
            <a:avLst/>
          </a:prstGeom>
          <a:solidFill>
            <a:schemeClr val="bg1"/>
          </a:solidFill>
          <a:ln w="25400" cap="flat" cmpd="sng" algn="ctr">
            <a:solidFill>
              <a:schemeClr val="bg1"/>
            </a:solidFill>
            <a:prstDash val="solid"/>
            <a:headEnd type="none" w="med" len="med"/>
            <a:tailEnd type="none" w="med" len="med"/>
          </a:ln>
          <a:effectLst/>
        </p:spPr>
        <p:txBody>
          <a:bodyPr vert="horz" wrap="square" lIns="68580" tIns="34290" rIns="68580" bIns="34290" numCol="1" anchor="ctr"/>
          <a:lstStyle>
            <a:lvl1pPr marL="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1pPr>
            <a:lvl2pPr marL="41148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2pPr>
            <a:lvl3pPr marL="82296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3pPr>
            <a:lvl4pPr marL="123444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4pPr>
            <a:lvl5pPr marL="1645920" marR="0" indent="0" algn="l" defTabSz="822960">
              <a:lnSpc>
                <a:spcPct val="100000"/>
              </a:lnSpc>
              <a:spcBef>
                <a:spcPts val="0"/>
              </a:spcBef>
              <a:spcAft>
                <a:spcPts val="0"/>
              </a:spcAft>
              <a:buNone/>
              <a:tabLst/>
              <a:defRPr lang="en-us" sz="1600" b="0" i="0" u="none" strike="noStrike" kern="1" spc="0" baseline="0">
                <a:solidFill>
                  <a:schemeClr val="tx1"/>
                </a:solidFill>
                <a:effectLst/>
                <a:latin typeface="Calibri" pitchFamily="2" charset="-52"/>
                <a:ea typeface="Calibri" pitchFamily="2" charset="-52"/>
                <a:cs typeface="Calibri" pitchFamily="2" charset="-52"/>
              </a:defRPr>
            </a:lvl5pPr>
          </a:lstStyle>
          <a:p>
            <a:pPr algn="ctr" defTabSz="685800">
              <a:tabLst/>
              <a:defRPr lang="en-us">
                <a:solidFill>
                  <a:srgbClr val="FFFFFF"/>
                </a:solidFill>
                <a:latin typeface="Calibri" pitchFamily="2" charset="-52"/>
                <a:ea typeface="Calibri" pitchFamily="2" charset="-52"/>
                <a:cs typeface="Calibri" pitchFamily="2" charset="-52"/>
              </a:defRPr>
            </a:pPr>
            <a:endParaRPr/>
          </a:p>
        </p:txBody>
      </p:sp>
      <p:sp>
        <p:nvSpPr>
          <p:cNvPr id="11" name="TextBox 11"/>
          <p:cNvSpPr>
            <a:extLst>
              <a:ext uri="smNativeData">
                <pr:smNativeData xmlns:pr="smNativeData" xmlns="" val="SMDATA_12_h9QJYxMAAAAlAAAAZAAAAE0AAAAAbAAAADYAAABsAAAANgAAAAAAAAAAAAAAAAAAAAEAAABQAAAAAAAAAAAA4D8AAAAAAADgPwAAAAAAAOA/AAAAAAAA4D8AAAAAAADgPwAAAAAAAOA/AAAAAAAA4D8AAAAAAADgPwAAAAAAAOA/AAAAAAAA4D8CAAAAjAAAAAAAAAAAAAAAbZC4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BcAAAAUAAAAAAAAAAAAAAD/fwAA/38AAAAAAAAJAAAABAAAAG1sLmQ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AAAAAiB4AAEA4AAC3HwAAECAAAA=="/>
              </a:ext>
            </a:extLst>
          </p:cNvSpPr>
          <p:nvPr/>
        </p:nvSpPr>
        <p:spPr>
          <a:xfrm>
            <a:off x="0" y="4963160"/>
            <a:ext cx="9144000" cy="192405"/>
          </a:xfrm>
          <a:prstGeom prst="rect">
            <a:avLst/>
          </a:prstGeom>
          <a:noFill/>
          <a:ln w="9525" cap="flat" cmpd="sng" algn="ctr">
            <a:noFill/>
            <a:prstDash val="solid"/>
            <a:headEnd type="none" w="med" len="med"/>
            <a:tailEnd type="none" w="med" len="med"/>
          </a:ln>
          <a:effectLst/>
        </p:spPr>
        <p:txBody>
          <a:bodyPr vert="horz" wrap="square" lIns="68580" tIns="34290" rIns="68580" bIns="34290" numCol="1" anchor="t"/>
          <a:lstStyle/>
          <a:p>
            <a:pPr marL="0" marR="0" indent="0" algn="ctr" defTabSz="685800">
              <a:lnSpc>
                <a:spcPct val="100000"/>
              </a:lnSpc>
              <a:spcBef>
                <a:spcPts val="0"/>
              </a:spcBef>
              <a:spcAft>
                <a:spcPts val="0"/>
              </a:spcAft>
              <a:buNone/>
              <a:tabLst/>
              <a:defRPr lang="uk-ua" sz="2100" b="0" i="0" u="none" strike="noStrike" kern="1" spc="0" baseline="0">
                <a:solidFill>
                  <a:schemeClr val="tx1"/>
                </a:solidFill>
                <a:effectLst/>
                <a:latin typeface="Calibri" pitchFamily="2" charset="-52"/>
                <a:ea typeface="Calibri" pitchFamily="2" charset="-52"/>
                <a:cs typeface="Calibri" pitchFamily="2" charset="-52"/>
              </a:defRPr>
            </a:pPr>
            <a:r>
              <a:rPr lang="en-ca" sz="800" b="1">
                <a:solidFill>
                  <a:srgbClr val="000000"/>
                </a:solidFill>
                <a:latin typeface="Arial" pitchFamily="2" charset="-52"/>
                <a:ea typeface="Calibri" pitchFamily="2" charset="-52"/>
                <a:cs typeface="Arial" pitchFamily="2" charset="-52"/>
              </a:rPr>
              <a:t>UNCLASSIFIED</a:t>
            </a:r>
          </a:p>
        </p:txBody>
      </p:sp>
      <p:pic>
        <p:nvPicPr>
          <p:cNvPr id="12" name="Picture 17"/>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BKSuc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azAAAGMBAACBMQAAEgIAABAAAAA="/>
              </a:ext>
            </a:extLst>
          </p:cNvPicPr>
          <p:nvPr/>
        </p:nvPicPr>
        <p:blipFill>
          <a:blip r:embed="rId14"/>
          <a:stretch>
            <a:fillRect/>
          </a:stretch>
        </p:blipFill>
        <p:spPr>
          <a:xfrm>
            <a:off x="7870825" y="225425"/>
            <a:ext cx="176530" cy="111125"/>
          </a:xfrm>
          <a:prstGeom prst="rect">
            <a:avLst/>
          </a:prstGeom>
          <a:noFill/>
          <a:ln w="9525" cap="flat" cmpd="sng" algn="ctr">
            <a:noFill/>
            <a:prstDash val="solid"/>
            <a:headEnd type="none" w="med" len="med"/>
            <a:tailEnd type="none" w="med" len="med"/>
          </a:ln>
          <a:effectLst/>
        </p:spPr>
      </p:pic>
      <p:pic>
        <p:nvPicPr>
          <p:cNvPr id="13" name="Picture 19"/>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azAAAFkCAACBMQAACAMAABAAAAA="/>
              </a:ext>
            </a:extLst>
          </p:cNvPicPr>
          <p:nvPr/>
        </p:nvPicPr>
        <p:blipFill>
          <a:blip r:embed="rId15"/>
          <a:stretch>
            <a:fillRect/>
          </a:stretch>
        </p:blipFill>
        <p:spPr>
          <a:xfrm>
            <a:off x="7870825" y="381635"/>
            <a:ext cx="176530" cy="111125"/>
          </a:xfrm>
          <a:prstGeom prst="rect">
            <a:avLst/>
          </a:prstGeom>
          <a:noFill/>
          <a:ln w="9525" cap="flat" cmpd="sng" algn="ctr">
            <a:noFill/>
            <a:prstDash val="solid"/>
            <a:headEnd type="none" w="med" len="med"/>
            <a:tailEnd type="none" w="med" len="med"/>
          </a:ln>
          <a:effectLst/>
        </p:spPr>
      </p:pic>
      <p:pic>
        <p:nvPicPr>
          <p:cNvPr id="14" name="Picture 21"/>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azAAAEwDAACBMQAA+wMAABAAAAA="/>
              </a:ext>
            </a:extLst>
          </p:cNvPicPr>
          <p:nvPr/>
        </p:nvPicPr>
        <p:blipFill>
          <a:blip r:embed="rId16"/>
          <a:stretch>
            <a:fillRect/>
          </a:stretch>
        </p:blipFill>
        <p:spPr>
          <a:xfrm>
            <a:off x="7870825" y="535940"/>
            <a:ext cx="176530" cy="111125"/>
          </a:xfrm>
          <a:prstGeom prst="rect">
            <a:avLst/>
          </a:prstGeom>
          <a:noFill/>
          <a:ln w="9525" cap="flat" cmpd="sng" algn="ctr">
            <a:noFill/>
            <a:prstDash val="solid"/>
            <a:headEnd type="none" w="med" len="med"/>
            <a:tailEnd type="none" w="med" len="med"/>
          </a:ln>
          <a:effectLst/>
        </p:spPr>
      </p:pic>
      <p:pic>
        <p:nvPicPr>
          <p:cNvPr id="15" name="Picture 22"/>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ETIAAEwDAAAmMwAA+wMAABAAAAA="/>
              </a:ext>
            </a:extLst>
          </p:cNvPicPr>
          <p:nvPr/>
        </p:nvPicPr>
        <p:blipFill>
          <a:blip r:embed="rId17"/>
          <a:stretch>
            <a:fillRect/>
          </a:stretch>
        </p:blipFill>
        <p:spPr>
          <a:xfrm>
            <a:off x="8138795" y="535940"/>
            <a:ext cx="175895" cy="111125"/>
          </a:xfrm>
          <a:prstGeom prst="rect">
            <a:avLst/>
          </a:prstGeom>
          <a:noFill/>
          <a:ln w="9525" cap="flat" cmpd="sng" algn="ctr">
            <a:noFill/>
            <a:prstDash val="solid"/>
            <a:headEnd type="none" w="med" len="med"/>
            <a:tailEnd type="none" w="med" len="med"/>
          </a:ln>
          <a:effectLst/>
        </p:spPr>
      </p:pic>
      <p:pic>
        <p:nvPicPr>
          <p:cNvPr id="16" name="Picture 23"/>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EDIAAGQBAAAmMwAAEgIAABAAAAA="/>
              </a:ext>
            </a:extLst>
          </p:cNvPicPr>
          <p:nvPr/>
        </p:nvPicPr>
        <p:blipFill>
          <a:blip r:embed="rId18"/>
          <a:stretch>
            <a:fillRect/>
          </a:stretch>
        </p:blipFill>
        <p:spPr>
          <a:xfrm>
            <a:off x="8138160" y="226060"/>
            <a:ext cx="176530" cy="110490"/>
          </a:xfrm>
          <a:prstGeom prst="rect">
            <a:avLst/>
          </a:prstGeom>
          <a:noFill/>
          <a:ln w="9525" cap="flat" cmpd="sng" algn="ctr">
            <a:noFill/>
            <a:prstDash val="solid"/>
            <a:headEnd type="none" w="med" len="med"/>
            <a:tailEnd type="none" w="med" len="med"/>
          </a:ln>
          <a:effectLst/>
        </p:spPr>
      </p:pic>
      <p:pic>
        <p:nvPicPr>
          <p:cNvPr id="17" name="Picture 24"/>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azAAAGwAAACBMQAAGAEAABAAAAA="/>
              </a:ext>
            </a:extLst>
          </p:cNvPicPr>
          <p:nvPr/>
        </p:nvPicPr>
        <p:blipFill>
          <a:blip r:embed="rId19"/>
          <a:stretch>
            <a:fillRect/>
          </a:stretch>
        </p:blipFill>
        <p:spPr>
          <a:xfrm>
            <a:off x="7870825" y="68580"/>
            <a:ext cx="176530" cy="109220"/>
          </a:xfrm>
          <a:prstGeom prst="rect">
            <a:avLst/>
          </a:prstGeom>
          <a:noFill/>
          <a:ln w="9525" cap="flat" cmpd="sng" algn="ctr">
            <a:noFill/>
            <a:prstDash val="solid"/>
            <a:headEnd type="none" w="med" len="med"/>
            <a:tailEnd type="none" w="med" len="med"/>
          </a:ln>
          <a:effectLst/>
        </p:spPr>
      </p:pic>
      <p:pic>
        <p:nvPicPr>
          <p:cNvPr id="18" name="Picture 25"/>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A5Kd4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FjIAAFoCAAAsMwAACQMAABAAAAA="/>
              </a:ext>
            </a:extLst>
          </p:cNvPicPr>
          <p:nvPr/>
        </p:nvPicPr>
        <p:blipFill>
          <a:blip r:embed="rId20"/>
          <a:stretch>
            <a:fillRect/>
          </a:stretch>
        </p:blipFill>
        <p:spPr>
          <a:xfrm>
            <a:off x="8141970" y="382270"/>
            <a:ext cx="176530" cy="111125"/>
          </a:xfrm>
          <a:prstGeom prst="rect">
            <a:avLst/>
          </a:prstGeom>
          <a:noFill/>
          <a:ln w="9525" cap="flat" cmpd="sng" algn="ctr">
            <a:noFill/>
            <a:prstDash val="solid"/>
            <a:headEnd type="none" w="med" len="med"/>
            <a:tailEnd type="none" w="med" len="med"/>
          </a:ln>
          <a:effectLst/>
        </p:spPr>
      </p:pic>
      <p:pic>
        <p:nvPicPr>
          <p:cNvPr id="19" name="Picture 26"/>
          <p:cNvPicPr>
            <a:picLocks noChangeAspect="1"/>
            <a:extLst>
              <a:ext uri="smNativeData">
                <pr:smNativeData xmlns:pr="smNativeData" xmlns="" val="SMDATA_14_h9QJYxMAAAAlAAAAEQ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Q3OgKAAAAACgAAAAoAAAAZAAAAGQAAAAAAAAAzMzMAAAAAABQAAAAUAAAAGQAAABkAAAAAAAAAAcAAAA4AAAAAAAAAAAAAAAAAAAA////AAAAAAAAAAAAAAAAAAAAAAAAAAAAAAAAAAAAAABkAAAAZAAAAAAAAAAjAAAABAAAAGQAAAAXAAAAFAAAAAAAAAAAAAAA/38AAP9/AAAAAAAACQAAAAQAAAC9vb0ADAAAABAAAAAAAAAAAAAAAAAAAAAAAAAAHgAAAGgAAAAAAAAAAAAAAAAAAAAAAAAAAAAAABAnAAAQJwAAAAAAAAAAAAAAAAAAAAAAAAAAAAAAAAAAAAAAAAAAAAAUAAAAAAAAAMDA/wAAAAAAZAAAADIAAAAAAAAAZAAAAAAAAAB/f38ACgAAAB8AAABUAAAA////AAAAAAEAAAAAAAAAAAAAAAAAAAAAAAAAAAAAAAAAAAAAAAAAAAAAAAB/f38AAAAAA8zMzADAwP8Af39/AAAAAAAAAAAAAAAAAP///wAAAAAAIQAAABgAAAAUAAAAEDIAAGwAAAAmMwAAGwEAABAAAAA="/>
              </a:ext>
            </a:extLst>
          </p:cNvPicPr>
          <p:nvPr/>
        </p:nvPicPr>
        <p:blipFill>
          <a:blip r:embed="rId21"/>
          <a:stretch>
            <a:fillRect/>
          </a:stretch>
        </p:blipFill>
        <p:spPr>
          <a:xfrm>
            <a:off x="8138160" y="68580"/>
            <a:ext cx="176530" cy="111125"/>
          </a:xfrm>
          <a:prstGeom prst="rect">
            <a:avLst/>
          </a:prstGeom>
          <a:noFill/>
          <a:ln w="9525" cap="flat" cmpd="sng" algn="ctr">
            <a:noFill/>
            <a:prstDash val="solid"/>
            <a:headEnd type="none" w="med" len="med"/>
            <a:tailEnd type="none" w="med" len="med"/>
          </a:ln>
          <a:effectLst/>
        </p:spPr>
      </p:pic>
    </p:spTree>
  </p:cSld>
  <p:clrMap bg1="lt1" tx1="dk1" bg2="lt2" tx2="dk2" accent1="accent1" accent2="accent2" accent3="accent3" accent4="accent4" accent5="accent5" accent6="accent6" hlink="hlink" folHlink="folHlink"/>
  <p:sldLayoutIdLst>
    <p:sldLayoutId id="2147484497"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08610" marR="0" indent="-308610" algn="l" defTabSz="1072515">
        <a:lnSpc>
          <a:spcPct val="100000"/>
        </a:lnSpc>
        <a:spcBef>
          <a:spcPts val="0"/>
        </a:spcBef>
        <a:spcAft>
          <a:spcPts val="0"/>
        </a:spcAft>
        <a:buClrTx/>
        <a:buSzTx/>
        <a:buFont typeface="Arial" pitchFamily="2" charset="-52"/>
        <a:buChar char="•"/>
        <a:tabLst/>
        <a:defRPr lang="uk-ua" sz="2900" b="0" i="0" u="none" strike="noStrike" kern="1" spc="0" baseline="0">
          <a:solidFill>
            <a:schemeClr val="tx1"/>
          </a:solidFill>
          <a:effectLst/>
          <a:latin typeface="Arial" pitchFamily="2" charset="-52"/>
          <a:ea typeface="Arial" pitchFamily="2" charset="-52"/>
          <a:cs typeface="Arial" pitchFamily="2" charset="-52"/>
        </a:defRPr>
      </a:lvl1pPr>
      <a:lvl2pPr marL="668655" marR="0" indent="-257175" algn="l" defTabSz="1072515">
        <a:lnSpc>
          <a:spcPct val="100000"/>
        </a:lnSpc>
        <a:spcBef>
          <a:spcPts val="0"/>
        </a:spcBef>
        <a:spcAft>
          <a:spcPts val="0"/>
        </a:spcAft>
        <a:buClrTx/>
        <a:buSzTx/>
        <a:buFont typeface="Arial" pitchFamily="2" charset="-52"/>
        <a:buChar char="–"/>
        <a:tabLst/>
        <a:defRPr lang="uk-ua" sz="2500" b="0" i="0" u="none" strike="noStrike" kern="1" spc="0" baseline="0">
          <a:solidFill>
            <a:schemeClr val="tx1"/>
          </a:solidFill>
          <a:effectLst/>
          <a:latin typeface="Arial" pitchFamily="2" charset="-52"/>
          <a:ea typeface="Arial" pitchFamily="2" charset="-52"/>
          <a:cs typeface="Arial" pitchFamily="2" charset="-52"/>
        </a:defRPr>
      </a:lvl2pPr>
      <a:lvl3pPr marL="1028700" marR="0" indent="-205740" algn="l" defTabSz="1072515">
        <a:lnSpc>
          <a:spcPct val="100000"/>
        </a:lnSpc>
        <a:spcBef>
          <a:spcPts val="0"/>
        </a:spcBef>
        <a:spcAft>
          <a:spcPts val="0"/>
        </a:spcAft>
        <a:buClrTx/>
        <a:buSzTx/>
        <a:buFont typeface="Arial" pitchFamily="2" charset="-52"/>
        <a:buChar char="•"/>
        <a:tabLst/>
        <a:defRPr lang="uk-ua" sz="2200" b="0" i="0" u="none" strike="noStrike" kern="1" spc="0" baseline="0">
          <a:solidFill>
            <a:schemeClr val="tx1"/>
          </a:solidFill>
          <a:effectLst/>
          <a:latin typeface="Arial" pitchFamily="2" charset="-52"/>
          <a:ea typeface="Arial" pitchFamily="2" charset="-52"/>
          <a:cs typeface="Arial" pitchFamily="2" charset="-52"/>
        </a:defRPr>
      </a:lvl3pPr>
      <a:lvl4pPr marL="1440180" marR="0" indent="-205740" algn="l" defTabSz="1072515">
        <a:lnSpc>
          <a:spcPct val="100000"/>
        </a:lnSpc>
        <a:spcBef>
          <a:spcPts val="0"/>
        </a:spcBef>
        <a:spcAft>
          <a:spcPts val="0"/>
        </a:spcAft>
        <a:buClrTx/>
        <a:buSzTx/>
        <a:buFont typeface="Arial" pitchFamily="2" charset="-52"/>
        <a:buChar char="–"/>
        <a:tabLst/>
        <a:defRPr lang="uk-ua" sz="1800" b="0" i="0" u="none" strike="noStrike" kern="1" spc="0" baseline="0">
          <a:solidFill>
            <a:schemeClr val="tx1"/>
          </a:solidFill>
          <a:effectLst/>
          <a:latin typeface="Arial" pitchFamily="2" charset="-52"/>
          <a:ea typeface="Arial" pitchFamily="2" charset="-52"/>
          <a:cs typeface="Arial" pitchFamily="2" charset="-52"/>
        </a:defRPr>
      </a:lvl4pPr>
      <a:lvl5pPr marL="1851660" marR="0" indent="-205740" algn="l" defTabSz="1072515">
        <a:lnSpc>
          <a:spcPct val="100000"/>
        </a:lnSpc>
        <a:spcBef>
          <a:spcPts val="0"/>
        </a:spcBef>
        <a:spcAft>
          <a:spcPts val="0"/>
        </a:spcAft>
        <a:buClrTx/>
        <a:buSzTx/>
        <a:buFont typeface="Arial" pitchFamily="2" charset="-52"/>
        <a:buChar char="»"/>
        <a:tabLst/>
        <a:defRPr lang="uk-ua" sz="1800" b="0" i="0" u="none" strike="noStrike" kern="1" spc="0" baseline="0">
          <a:solidFill>
            <a:schemeClr val="tx1"/>
          </a:solidFill>
          <a:effectLst/>
          <a:latin typeface="Arial" pitchFamily="2" charset="-52"/>
          <a:ea typeface="Arial" pitchFamily="2" charset="-52"/>
          <a:cs typeface="Arial" pitchFamily="2" charset="-52"/>
        </a:defRPr>
      </a:lvl5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lang="uk-ua" sz="1100">
                <a:latin typeface="Arial" pitchFamily="2" charset="-52"/>
                <a:ea typeface="Arial" pitchFamily="2" charset="-52"/>
                <a:cs typeface="Arial" pitchFamily="2" charset="-52"/>
              </a:defRPr>
            </a:pPr>
            <a:fld id="{39506E93-DDD4-0598-9AE8-2BCD20A66C7E}" type="datetime1">
              <a:rPr lang="uk-UA" smtClean="0"/>
              <a:t>03.04.23</a:t>
            </a:fld>
            <a:endParaRPr lang="uk-UA"/>
          </a:p>
        </p:txBody>
      </p:sp>
      <p:sp>
        <p:nvSpPr>
          <p:cNvPr id="5" name="Місце для нижнього колонтитула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lang="en-us" sz="1100">
                <a:latin typeface="Arial" pitchFamily="2" charset="-52"/>
                <a:ea typeface="Arial" pitchFamily="2" charset="-52"/>
                <a:cs typeface="Arial" pitchFamily="2" charset="-52"/>
              </a:defRPr>
            </a:pPr>
            <a:endParaRPr lang="uk-UA"/>
          </a:p>
        </p:txBody>
      </p:sp>
      <p:sp>
        <p:nvSpPr>
          <p:cNvPr id="6" name="Місце для номера слайда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lgn="r">
              <a:defRPr lang="uk-ua" sz="900">
                <a:solidFill>
                  <a:srgbClr val="6F90B8"/>
                </a:solidFill>
              </a:defRPr>
            </a:pPr>
            <a:fld id="{3950191E-50D4-05EF-9AE8-A6BA57A66CF3}" type="slidenum">
              <a:rPr lang="uk-UA" smtClean="0"/>
              <a:t>‹#›</a:t>
            </a:fld>
            <a:endParaRPr lang="uk-UA"/>
          </a:p>
        </p:txBody>
      </p:sp>
    </p:spTree>
    <p:extLst>
      <p:ext uri="{BB962C8B-B14F-4D97-AF65-F5344CB8AC3E}">
        <p14:creationId xmlns:p14="http://schemas.microsoft.com/office/powerpoint/2010/main" val="787567331"/>
      </p:ext>
    </p:extLst>
  </p:cSld>
  <p:clrMap bg1="lt1" tx1="dk1" bg2="lt2" tx2="dk2" accent1="accent1" accent2="accent2" accent3="accent3" accent4="accent4" accent5="accent5" accent6="accent6" hlink="hlink" folHlink="folHlink"/>
  <p:sldLayoutIdLst>
    <p:sldLayoutId id="2147484590" r:id="rId1"/>
    <p:sldLayoutId id="2147484591" r:id="rId2"/>
    <p:sldLayoutId id="2147484592" r:id="rId3"/>
    <p:sldLayoutId id="2147484593" r:id="rId4"/>
    <p:sldLayoutId id="2147484594" r:id="rId5"/>
    <p:sldLayoutId id="2147484595" r:id="rId6"/>
    <p:sldLayoutId id="2147484596" r:id="rId7"/>
    <p:sldLayoutId id="2147484597" r:id="rId8"/>
    <p:sldLayoutId id="2147484598" r:id="rId9"/>
    <p:sldLayoutId id="2147484599" r:id="rId10"/>
    <p:sldLayoutId id="2147484600"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uk-UA"/>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1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upload.wikimedia.org/wikipedia/commons/c/cb/Security_Service_of_Ukraine.gif" TargetMode="External"/><Relationship Id="rId4" Type="http://schemas.openxmlformats.org/officeDocument/2006/relationships/image" Target="../media/image10.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481964" y="490855"/>
            <a:ext cx="8260854" cy="2986224"/>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p>
            <a:pPr>
              <a:defRPr lang="uk-UA"/>
            </a:pPr>
            <a:r>
              <a:rPr lang="uk-UA" sz="2200" dirty="0">
                <a:latin typeface="Arial Black" pitchFamily="2" charset="-52"/>
                <a:ea typeface="Calibri" pitchFamily="2" charset="-52"/>
                <a:cs typeface="Calibri" pitchFamily="2" charset="-52"/>
              </a:rPr>
              <a:t>Імплементація Спільної концепції діяльності у внутрішні акти відповідних зацікавлених сторін – завершення діяльності</a:t>
            </a:r>
            <a:br>
              <a:rPr lang="en-US" sz="2200" dirty="0">
                <a:latin typeface="Arial Black" pitchFamily="2" charset="-52"/>
                <a:ea typeface="Calibri" pitchFamily="2" charset="-52"/>
                <a:cs typeface="Calibri" pitchFamily="2" charset="-52"/>
              </a:rPr>
            </a:br>
            <a:br>
              <a:rPr lang="en-US" sz="2200" dirty="0">
                <a:latin typeface="Arial Black" pitchFamily="2" charset="-52"/>
                <a:ea typeface="Calibri" pitchFamily="2" charset="-52"/>
                <a:cs typeface="Calibri" pitchFamily="2" charset="-52"/>
              </a:rPr>
            </a:br>
            <a:r>
              <a:rPr lang="en-US" altLang="uk-UA" sz="2200" dirty="0">
                <a:latin typeface="Arial Black" pitchFamily="2" charset="-52"/>
                <a:ea typeface="Calibri" pitchFamily="2" charset="-52"/>
                <a:cs typeface="Calibri" pitchFamily="2" charset="-52"/>
              </a:rPr>
              <a:t>Implementation of the Joint Concept of Activity in the internal acts of the respective interested parties - completion of activity</a:t>
            </a:r>
            <a:br>
              <a:rPr lang="uk-UA" sz="2200" dirty="0">
                <a:latin typeface="Arial Black" pitchFamily="2" charset="-52"/>
                <a:ea typeface="Calibri" pitchFamily="2" charset="-52"/>
                <a:cs typeface="Calibri" pitchFamily="2" charset="-52"/>
              </a:rPr>
            </a:br>
            <a:endParaRPr lang="ru-RU" sz="2200" dirty="0">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6007100" y="3519370"/>
            <a:ext cx="2971963" cy="106151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algn="l" defTabSz="768331">
              <a:defRPr lang="uk-ua" sz="1540" b="0" i="0" u="none" strike="noStrike" kern="1" spc="0" baseline="0">
                <a:solidFill>
                  <a:schemeClr val="tx1"/>
                </a:solidFill>
                <a:latin typeface="Calibri" pitchFamily="2" charset="-52"/>
                <a:ea typeface="Calibri" pitchFamily="2" charset="-52"/>
                <a:cs typeface="Calibri" pitchFamily="2" charset="-52"/>
              </a:defRPr>
            </a:pPr>
            <a:r>
              <a:rPr lang="en-US" sz="1400" b="1" i="1" dirty="0" err="1">
                <a:solidFill>
                  <a:schemeClr val="tx1"/>
                </a:solidFill>
              </a:rPr>
              <a:t>Andrii</a:t>
            </a:r>
            <a:r>
              <a:rPr lang="en-US" sz="1400" b="1" i="1" dirty="0">
                <a:solidFill>
                  <a:schemeClr val="tx1"/>
                </a:solidFill>
              </a:rPr>
              <a:t> </a:t>
            </a:r>
            <a:r>
              <a:rPr lang="en-US" sz="1400" b="1" i="1" dirty="0" err="1">
                <a:solidFill>
                  <a:schemeClr val="tx1"/>
                </a:solidFill>
              </a:rPr>
              <a:t>Vusatyi</a:t>
            </a:r>
            <a:r>
              <a:rPr lang="en-US" sz="1400" b="1" i="1" dirty="0">
                <a:solidFill>
                  <a:schemeClr val="tx1"/>
                </a:solidFill>
              </a:rPr>
              <a:t> </a:t>
            </a:r>
          </a:p>
          <a:p>
            <a:pPr lvl="0" algn="l" defTabSz="768331">
              <a:defRPr lang="uk-ua" sz="1540" b="0" i="0" u="none" strike="noStrike" kern="1" spc="0" baseline="0">
                <a:solidFill>
                  <a:schemeClr val="tx1"/>
                </a:solidFill>
                <a:latin typeface="Calibri" pitchFamily="2" charset="-52"/>
                <a:ea typeface="Calibri" pitchFamily="2" charset="-52"/>
                <a:cs typeface="Calibri" pitchFamily="2" charset="-52"/>
              </a:defRPr>
            </a:pPr>
            <a:r>
              <a:rPr lang="en-US" altLang="uk-UA" sz="1400" i="1" dirty="0">
                <a:solidFill>
                  <a:schemeClr val="tx1"/>
                </a:solidFill>
              </a:rPr>
              <a:t>Deputy head of the Department of CBRN Protection of the Administration of the State Border Service of Ukraine </a:t>
            </a:r>
          </a:p>
          <a:p>
            <a:pPr algn="l" defTabSz="768331">
              <a:defRPr lang="uk-ua" sz="1540" b="0" i="0" u="none" strike="noStrike" kern="1" spc="0" baseline="0">
                <a:solidFill>
                  <a:schemeClr val="tx1"/>
                </a:solidFill>
                <a:latin typeface="Calibri" pitchFamily="2" charset="-52"/>
                <a:ea typeface="Calibri" pitchFamily="2" charset="-52"/>
                <a:cs typeface="Calibri" pitchFamily="2" charset="-52"/>
              </a:defRPr>
            </a:pPr>
            <a:endParaRPr lang="uk-UA" sz="1400" i="1" dirty="0">
              <a:solidFill>
                <a:schemeClr val="tx1"/>
              </a:solidFill>
            </a:endParaRPr>
          </a:p>
          <a:p>
            <a:pPr algn="l" defTabSz="768331">
              <a:defRPr lang="uk-ua" sz="1540" b="0" i="0" u="none" strike="noStrike" kern="1" spc="0" baseline="0">
                <a:solidFill>
                  <a:schemeClr val="tx1"/>
                </a:solidFill>
                <a:latin typeface="Calibri" pitchFamily="2" charset="-52"/>
                <a:ea typeface="Calibri" pitchFamily="2" charset="-52"/>
                <a:cs typeface="Calibri" pitchFamily="2" charset="-52"/>
              </a:defRPr>
            </a:pPr>
            <a:endParaRPr lang="uk-ua" sz="1400" i="1" dirty="0">
              <a:solidFill>
                <a:schemeClr val="tx1"/>
              </a:solidFill>
            </a:endParaRPr>
          </a:p>
          <a:p>
            <a:pPr algn="l" defTabSz="768331">
              <a:defRPr lang="uk-ua" sz="1540" b="0" i="0" u="none" strike="noStrike" kern="1" spc="0" baseline="0">
                <a:solidFill>
                  <a:schemeClr val="tx1"/>
                </a:solidFill>
                <a:latin typeface="Calibri" pitchFamily="2" charset="-52"/>
                <a:ea typeface="Calibri" pitchFamily="2" charset="-52"/>
                <a:cs typeface="Calibri" pitchFamily="2" charset="-52"/>
              </a:defRPr>
            </a:pPr>
            <a:endParaRPr lang="uk-UA" sz="1400" i="1" dirty="0">
              <a:solidFill>
                <a:schemeClr val="tx1"/>
              </a:solidFill>
            </a:endParaRPr>
          </a:p>
        </p:txBody>
      </p:sp>
      <p:sp>
        <p:nvSpPr>
          <p:cNvPr id="9" name="TextBox 8"/>
          <p:cNvSpPr txBox="1"/>
          <p:nvPr/>
        </p:nvSpPr>
        <p:spPr>
          <a:xfrm>
            <a:off x="3936981" y="4504670"/>
            <a:ext cx="1350821" cy="369332"/>
          </a:xfrm>
          <a:prstGeom prst="rect">
            <a:avLst/>
          </a:prstGeom>
          <a:noFill/>
        </p:spPr>
        <p:txBody>
          <a:bodyPr wrap="square" rtlCol="0">
            <a:spAutoFit/>
          </a:bodyPr>
          <a:lstStyle/>
          <a:p>
            <a:r>
              <a:rPr lang="uk-UA" dirty="0"/>
              <a:t>23.03.2023</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3" name="Rectangle 2"/>
          <p:cNvSpPr>
            <a:spLocks noChangeArrowheads="1"/>
          </p:cNvSpPr>
          <p:nvPr/>
        </p:nvSpPr>
        <p:spPr bwMode="auto">
          <a:xfrm>
            <a:off x="0" y="192048"/>
            <a:ext cx="20840" cy="7310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6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8501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8"/>
            <a:ext cx="8895243" cy="62784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uk-UA" sz="2200" dirty="0">
                <a:latin typeface="Arial Black" pitchFamily="2" charset="-52"/>
                <a:ea typeface="Calibri" pitchFamily="2" charset="-52"/>
                <a:cs typeface="Calibri" pitchFamily="2" charset="-52"/>
              </a:rPr>
              <a:t>Імплементації Спільної концепції діяльності</a:t>
            </a:r>
            <a:br>
              <a:rPr lang="en-US" sz="2200" dirty="0">
                <a:latin typeface="Arial Black" pitchFamily="2" charset="-52"/>
                <a:ea typeface="Calibri" pitchFamily="2" charset="-52"/>
                <a:cs typeface="Calibri" pitchFamily="2" charset="-52"/>
              </a:rPr>
            </a:br>
            <a:r>
              <a:rPr lang="en-US" sz="2200" dirty="0">
                <a:latin typeface="Arial Black" pitchFamily="2" charset="-52"/>
                <a:ea typeface="Calibri" pitchFamily="2" charset="-52"/>
                <a:cs typeface="Calibri" pitchFamily="2" charset="-52"/>
              </a:rPr>
              <a:t>Implementations of the Joint Concept of Activity</a:t>
            </a: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1057660"/>
            <a:ext cx="4488181" cy="366673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360000" algn="just"/>
            <a:r>
              <a:rPr lang="uk-UA" sz="1400" dirty="0">
                <a:solidFill>
                  <a:srgbClr val="C00000"/>
                </a:solidFill>
                <a:latin typeface="Times New Roman" panose="02020603050405020304" pitchFamily="18" charset="0"/>
                <a:cs typeface="Times New Roman" panose="02020603050405020304" pitchFamily="18" charset="0"/>
              </a:rPr>
              <a:t>З метою подальшої розбудови системи реагування на інциденти</a:t>
            </a:r>
            <a:r>
              <a:rPr lang="uk-UA" sz="1400" dirty="0">
                <a:solidFill>
                  <a:schemeClr val="tx1"/>
                </a:solidFill>
                <a:latin typeface="Times New Roman" panose="02020603050405020304" pitchFamily="18" charset="0"/>
                <a:cs typeface="Times New Roman" panose="02020603050405020304" pitchFamily="18" charset="0"/>
              </a:rPr>
              <a:t> Державна прикордонна служба України пропонує </a:t>
            </a:r>
            <a:r>
              <a:rPr lang="uk-UA" sz="1400" dirty="0">
                <a:solidFill>
                  <a:srgbClr val="C00000"/>
                </a:solidFill>
                <a:latin typeface="Times New Roman" panose="02020603050405020304" pitchFamily="18" charset="0"/>
                <a:cs typeface="Times New Roman" panose="02020603050405020304" pitchFamily="18" charset="0"/>
              </a:rPr>
              <a:t>створити спільний документ щодо взаємодії та співробітництва</a:t>
            </a:r>
            <a:r>
              <a:rPr lang="uk-UA" sz="1400" dirty="0">
                <a:solidFill>
                  <a:schemeClr val="tx1"/>
                </a:solidFill>
                <a:latin typeface="Times New Roman" panose="02020603050405020304" pitchFamily="18" charset="0"/>
                <a:cs typeface="Times New Roman" panose="02020603050405020304" pitchFamily="18" charset="0"/>
              </a:rPr>
              <a:t> </a:t>
            </a:r>
            <a:r>
              <a:rPr lang="uk-UA" sz="1400" u="sng" dirty="0">
                <a:solidFill>
                  <a:schemeClr val="tx1"/>
                </a:solidFill>
                <a:latin typeface="Times New Roman" panose="02020603050405020304" pitchFamily="18" charset="0"/>
                <a:cs typeface="Times New Roman" panose="02020603050405020304" pitchFamily="18" charset="0"/>
              </a:rPr>
              <a:t>в сфері радіаційної, хімічної, біологічної, ядерної безпеки на кордоні</a:t>
            </a:r>
            <a:r>
              <a:rPr lang="uk-UA" sz="1400" dirty="0">
                <a:solidFill>
                  <a:schemeClr val="tx1"/>
                </a:solidFill>
                <a:latin typeface="Times New Roman" panose="02020603050405020304" pitchFamily="18" charset="0"/>
                <a:cs typeface="Times New Roman" panose="02020603050405020304" pitchFamily="18" charset="0"/>
              </a:rPr>
              <a:t>.</a:t>
            </a:r>
          </a:p>
          <a:p>
            <a:pPr indent="360000" algn="just"/>
            <a:r>
              <a:rPr lang="uk-UA" sz="1400" dirty="0">
                <a:solidFill>
                  <a:schemeClr val="tx1"/>
                </a:solidFill>
                <a:latin typeface="Times New Roman" panose="02020603050405020304" pitchFamily="18" charset="0"/>
                <a:cs typeface="Times New Roman" panose="02020603050405020304" pitchFamily="18" charset="0"/>
              </a:rPr>
              <a:t>Оформити спільний документ як </a:t>
            </a:r>
            <a:r>
              <a:rPr lang="uk-UA" sz="1400" b="1" dirty="0">
                <a:solidFill>
                  <a:srgbClr val="C00000"/>
                </a:solidFill>
                <a:latin typeface="Times New Roman" panose="02020603050405020304" pitchFamily="18" charset="0"/>
                <a:cs typeface="Times New Roman" panose="02020603050405020304" pitchFamily="18" charset="0"/>
              </a:rPr>
              <a:t>Меморандум</a:t>
            </a:r>
            <a:r>
              <a:rPr lang="uk-UA" sz="1400" dirty="0">
                <a:solidFill>
                  <a:schemeClr val="tx1"/>
                </a:solidFill>
                <a:latin typeface="Times New Roman" panose="02020603050405020304" pitchFamily="18" charset="0"/>
                <a:cs typeface="Times New Roman" panose="02020603050405020304" pitchFamily="18" charset="0"/>
              </a:rPr>
              <a:t> між силовими структурами країн, які займаються інцидентами та проведенням оперативних дій на спільному кордоні, а також вирішення інших питань відповідно до їх компетенції в сфері радіаційної, хімічної, біологічної, ядерної безпеки.</a:t>
            </a:r>
          </a:p>
          <a:p>
            <a:pPr indent="360000" algn="just"/>
            <a:r>
              <a:rPr lang="uk-UA" sz="1400" dirty="0">
                <a:solidFill>
                  <a:srgbClr val="C00000"/>
                </a:solidFill>
                <a:latin typeface="Times New Roman" panose="02020603050405020304" pitchFamily="18" charset="0"/>
                <a:cs typeface="Times New Roman" panose="02020603050405020304" pitchFamily="18" charset="0"/>
              </a:rPr>
              <a:t>Меморандум буде спрямований на вдосконалення системи недопущення і протидії розповсюдженню зброї масового знищення та її використання в терористичних цілях, а також буде визначати умови здійснення спільних дій в зазначеній сфері </a:t>
            </a:r>
            <a:r>
              <a:rPr lang="uk-UA" sz="1400" dirty="0">
                <a:solidFill>
                  <a:schemeClr val="tx1"/>
                </a:solidFill>
                <a:latin typeface="Times New Roman" panose="02020603050405020304" pitchFamily="18" charset="0"/>
                <a:cs typeface="Times New Roman" panose="02020603050405020304" pitchFamily="18" charset="0"/>
              </a:rPr>
              <a:t>на спільному з Україною кордоні</a:t>
            </a:r>
          </a:p>
          <a:p>
            <a:pPr indent="360000" algn="just"/>
            <a:endParaRPr lang="uk-UA" sz="1400" dirty="0">
              <a:solidFill>
                <a:schemeClr val="tx1"/>
              </a:solidFill>
              <a:latin typeface="Times New Roman" panose="02020603050405020304" pitchFamily="18" charset="0"/>
              <a:cs typeface="Times New Roman" panose="02020603050405020304" pitchFamily="18" charset="0"/>
            </a:endParaRP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19" y="1053960"/>
            <a:ext cx="4488181" cy="366120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a:r>
              <a:rPr lang="en-US" altLang="uk-UA" sz="1400" dirty="0">
                <a:solidFill>
                  <a:schemeClr val="tx1"/>
                </a:solidFill>
                <a:latin typeface="Times New Roman" panose="02020603050405020304" pitchFamily="18" charset="0"/>
                <a:cs typeface="Times New Roman" panose="02020603050405020304" pitchFamily="18" charset="0"/>
              </a:rPr>
              <a:t>In order to further develop the incident response system, the State Border Service of Ukraine proposes to create a joint document on interaction and cooperation in the field of radiation, chemical, biological, and nuclear security at the border. </a:t>
            </a:r>
          </a:p>
          <a:p>
            <a:pPr lvl="0" indent="360000" algn="l"/>
            <a:r>
              <a:rPr lang="en-US" altLang="uk-UA" sz="1400" dirty="0">
                <a:solidFill>
                  <a:schemeClr val="tx1"/>
                </a:solidFill>
                <a:latin typeface="Times New Roman" panose="02020603050405020304" pitchFamily="18" charset="0"/>
                <a:cs typeface="Times New Roman" panose="02020603050405020304" pitchFamily="18" charset="0"/>
              </a:rPr>
              <a:t>Draw up a joint document as a </a:t>
            </a:r>
            <a:r>
              <a:rPr lang="en-US" altLang="uk-UA" sz="1400" b="1" dirty="0">
                <a:solidFill>
                  <a:schemeClr val="tx1"/>
                </a:solidFill>
                <a:latin typeface="Times New Roman" panose="02020603050405020304" pitchFamily="18" charset="0"/>
                <a:cs typeface="Times New Roman" panose="02020603050405020304" pitchFamily="18" charset="0"/>
              </a:rPr>
              <a:t>Memorandum</a:t>
            </a:r>
            <a:r>
              <a:rPr lang="en-US" altLang="uk-UA" sz="1400" dirty="0">
                <a:solidFill>
                  <a:schemeClr val="tx1"/>
                </a:solidFill>
                <a:latin typeface="Times New Roman" panose="02020603050405020304" pitchFamily="18" charset="0"/>
                <a:cs typeface="Times New Roman" panose="02020603050405020304" pitchFamily="18" charset="0"/>
              </a:rPr>
              <a:t> between the power structures of the countries that deal with incidents and conducting operational actions on the common border, as well as solving other issues in accordance with their competence in the field of radiation, chemical, biological, and nuclear security.</a:t>
            </a:r>
          </a:p>
          <a:p>
            <a:pPr indent="360000" algn="l"/>
            <a:r>
              <a:rPr lang="en-US" altLang="uk-UA" sz="1400" dirty="0">
                <a:solidFill>
                  <a:schemeClr val="tx1"/>
                </a:solidFill>
                <a:latin typeface="Times New Roman" panose="02020603050405020304" pitchFamily="18" charset="0"/>
                <a:cs typeface="Times New Roman" panose="02020603050405020304" pitchFamily="18" charset="0"/>
              </a:rPr>
              <a:t>The memorandum will be aimed at improving the system of preventing and countering the spread of weapons of mass destruction and their use for terrorist purposes, and will also determine the conditions for joint actions in the specified area on the common border with Ukraine</a:t>
            </a:r>
          </a:p>
          <a:p>
            <a:pPr algn="l"/>
            <a:endParaRPr lang="uk-UA" sz="14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2724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8"/>
            <a:ext cx="8895243" cy="62784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2200" dirty="0">
                <a:latin typeface="Arial Black" pitchFamily="2" charset="-52"/>
                <a:ea typeface="Calibri" pitchFamily="2" charset="-52"/>
                <a:cs typeface="Calibri" pitchFamily="2" charset="-52"/>
              </a:rPr>
              <a:t>Implementations of the Joint Concept of Activity</a:t>
            </a:r>
            <a:endParaRPr lang="en-US" sz="22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1057660"/>
            <a:ext cx="4488181" cy="366673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360000" algn="just"/>
            <a:r>
              <a:rPr lang="uk-UA" sz="1400" u="sng" dirty="0">
                <a:solidFill>
                  <a:schemeClr val="tx1"/>
                </a:solidFill>
                <a:latin typeface="Times New Roman" panose="02020603050405020304" pitchFamily="18" charset="0"/>
                <a:cs typeface="Times New Roman" panose="02020603050405020304" pitchFamily="18" charset="0"/>
              </a:rPr>
              <a:t>Меморандум буде базуватися на таких </a:t>
            </a:r>
            <a:r>
              <a:rPr lang="uk-UA" sz="1400" u="sng" dirty="0">
                <a:solidFill>
                  <a:srgbClr val="C00000"/>
                </a:solidFill>
                <a:latin typeface="Times New Roman" panose="02020603050405020304" pitchFamily="18" charset="0"/>
                <a:cs typeface="Times New Roman" panose="02020603050405020304" pitchFamily="18" charset="0"/>
              </a:rPr>
              <a:t>принципах</a:t>
            </a:r>
            <a:r>
              <a:rPr lang="uk-UA" sz="1400" dirty="0">
                <a:solidFill>
                  <a:schemeClr val="tx1"/>
                </a:solidFill>
                <a:latin typeface="Times New Roman" panose="02020603050405020304" pitchFamily="18" charset="0"/>
                <a:cs typeface="Times New Roman" panose="02020603050405020304" pitchFamily="18" charset="0"/>
              </a:rPr>
              <a:t>:</a:t>
            </a:r>
          </a:p>
          <a:p>
            <a:pPr lvl="0" indent="360000" algn="just"/>
            <a:r>
              <a:rPr lang="uk-UA" sz="1300" dirty="0">
                <a:solidFill>
                  <a:srgbClr val="C00000"/>
                </a:solidFill>
                <a:latin typeface="Times New Roman" panose="02020603050405020304" pitchFamily="18" charset="0"/>
                <a:cs typeface="Times New Roman" panose="02020603050405020304" pitchFamily="18" charset="0"/>
              </a:rPr>
              <a:t>верховенство права</a:t>
            </a:r>
            <a:r>
              <a:rPr lang="uk-UA" sz="1300" dirty="0">
                <a:solidFill>
                  <a:schemeClr val="tx1"/>
                </a:solidFill>
                <a:latin typeface="Times New Roman" panose="02020603050405020304" pitchFamily="18" charset="0"/>
                <a:cs typeface="Times New Roman" panose="02020603050405020304" pitchFamily="18" charset="0"/>
              </a:rPr>
              <a:t>, законність і справедливість;</a:t>
            </a:r>
          </a:p>
          <a:p>
            <a:pPr lvl="0" indent="360000" algn="just"/>
            <a:r>
              <a:rPr lang="uk-UA" sz="1300" dirty="0">
                <a:solidFill>
                  <a:srgbClr val="C00000"/>
                </a:solidFill>
                <a:latin typeface="Times New Roman" panose="02020603050405020304" pitchFamily="18" charset="0"/>
                <a:cs typeface="Times New Roman" panose="02020603050405020304" pitchFamily="18" charset="0"/>
              </a:rPr>
              <a:t>рівність та недискримінація </a:t>
            </a:r>
            <a:r>
              <a:rPr lang="uk-UA" sz="1300" dirty="0">
                <a:solidFill>
                  <a:schemeClr val="tx1"/>
                </a:solidFill>
                <a:latin typeface="Times New Roman" panose="02020603050405020304" pitchFamily="18" charset="0"/>
                <a:cs typeface="Times New Roman" panose="02020603050405020304" pitchFamily="18" charset="0"/>
              </a:rPr>
              <a:t>у забезпеченні прав і свобод людини;</a:t>
            </a:r>
          </a:p>
          <a:p>
            <a:pPr lvl="0" indent="360000" algn="just"/>
            <a:r>
              <a:rPr lang="uk-UA" sz="1300" dirty="0">
                <a:solidFill>
                  <a:srgbClr val="C00000"/>
                </a:solidFill>
                <a:latin typeface="Times New Roman" panose="02020603050405020304" pitchFamily="18" charset="0"/>
                <a:cs typeface="Times New Roman" panose="02020603050405020304" pitchFamily="18" charset="0"/>
              </a:rPr>
              <a:t>об’єктивність та обґрунтованість визначення проблем у сфері</a:t>
            </a:r>
            <a:r>
              <a:rPr lang="uk-UA" sz="1300" dirty="0">
                <a:solidFill>
                  <a:schemeClr val="tx1"/>
                </a:solidFill>
                <a:latin typeface="Times New Roman" panose="02020603050405020304" pitchFamily="18" charset="0"/>
                <a:cs typeface="Times New Roman" panose="02020603050405020304" pitchFamily="18" charset="0"/>
              </a:rPr>
              <a:t> нерозповсюдження зброї масового знищення та унеможливлення її використання в терористичних цілях, оцінка їх масштабу, пошук оптимальних варіантів їх розв’язання;</a:t>
            </a:r>
          </a:p>
          <a:p>
            <a:pPr lvl="0" indent="360000" algn="just"/>
            <a:r>
              <a:rPr lang="uk-UA" sz="1300" dirty="0">
                <a:solidFill>
                  <a:srgbClr val="C00000"/>
                </a:solidFill>
                <a:latin typeface="Times New Roman" panose="02020603050405020304" pitchFamily="18" charset="0"/>
                <a:cs typeface="Times New Roman" panose="02020603050405020304" pitchFamily="18" charset="0"/>
              </a:rPr>
              <a:t>безумовна неприйнятність надання у бідь-якій формі підтримки</a:t>
            </a:r>
            <a:r>
              <a:rPr lang="uk-UA" sz="1300" dirty="0">
                <a:solidFill>
                  <a:schemeClr val="tx1"/>
                </a:solidFill>
                <a:latin typeface="Times New Roman" panose="02020603050405020304" pitchFamily="18" charset="0"/>
                <a:cs typeface="Times New Roman" panose="02020603050405020304" pitchFamily="18" charset="0"/>
              </a:rPr>
              <a:t> спробам недержавних суб’єктів виробляти, отримувати, володіти, розробляти, транспортувати, передавати та </a:t>
            </a:r>
            <a:r>
              <a:rPr lang="uk-UA" sz="1300" dirty="0">
                <a:solidFill>
                  <a:srgbClr val="C00000"/>
                </a:solidFill>
                <a:latin typeface="Times New Roman" panose="02020603050405020304" pitchFamily="18" charset="0"/>
                <a:cs typeface="Times New Roman" panose="02020603050405020304" pitchFamily="18" charset="0"/>
              </a:rPr>
              <a:t>використовувати зброю масового знищення</a:t>
            </a:r>
            <a:r>
              <a:rPr lang="uk-UA" sz="1300" dirty="0">
                <a:solidFill>
                  <a:schemeClr val="tx1"/>
                </a:solidFill>
                <a:latin typeface="Times New Roman" panose="02020603050405020304" pitchFamily="18" charset="0"/>
                <a:cs typeface="Times New Roman" panose="02020603050405020304" pitchFamily="18" charset="0"/>
              </a:rPr>
              <a:t>;</a:t>
            </a:r>
          </a:p>
          <a:p>
            <a:pPr indent="360000" algn="just"/>
            <a:r>
              <a:rPr lang="uk-UA" sz="1300" dirty="0">
                <a:solidFill>
                  <a:schemeClr val="tx1"/>
                </a:solidFill>
                <a:latin typeface="Times New Roman" panose="02020603050405020304" pitchFamily="18" charset="0"/>
                <a:cs typeface="Times New Roman" panose="02020603050405020304" pitchFamily="18" charset="0"/>
              </a:rPr>
              <a:t>необхідність </a:t>
            </a:r>
            <a:r>
              <a:rPr lang="uk-UA" sz="1300" dirty="0">
                <a:solidFill>
                  <a:srgbClr val="C00000"/>
                </a:solidFill>
                <a:latin typeface="Times New Roman" panose="02020603050405020304" pitchFamily="18" charset="0"/>
                <a:cs typeface="Times New Roman" panose="02020603050405020304" pitchFamily="18" charset="0"/>
              </a:rPr>
              <a:t>запровадження виключно ефективних заходів</a:t>
            </a:r>
            <a:r>
              <a:rPr lang="uk-UA" sz="1300" dirty="0">
                <a:solidFill>
                  <a:schemeClr val="tx1"/>
                </a:solidFill>
                <a:latin typeface="Times New Roman" panose="02020603050405020304" pitchFamily="18" charset="0"/>
                <a:cs typeface="Times New Roman" panose="02020603050405020304" pitchFamily="18" charset="0"/>
              </a:rPr>
              <a:t> внутрішнього контролю, спрямованих на недопущення розповсюдження ядерної, хімічної та біологічної зброї, її суміжних матеріалів та засобів доставки;</a:t>
            </a:r>
          </a:p>
          <a:p>
            <a:pPr lvl="0" indent="360000" algn="just"/>
            <a:endParaRPr lang="uk-UA" sz="1300" dirty="0">
              <a:solidFill>
                <a:schemeClr val="tx1"/>
              </a:solidFill>
              <a:latin typeface="Times New Roman" panose="02020603050405020304" pitchFamily="18" charset="0"/>
              <a:cs typeface="Times New Roman" panose="02020603050405020304" pitchFamily="18" charset="0"/>
            </a:endParaRP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19" y="1053960"/>
            <a:ext cx="4323243" cy="366120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The memorandum will be based on the following principles: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rule of law, legality and justice;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equality and non-discrimination in ensuring human rights and freedoms;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objectivity and reasonableness of identifying problems in the field of non-proliferation of weapons of mass destruction and preventing their use for terrorist purposes, assessing their scale, searching for optimal options for their solution; </a:t>
            </a:r>
          </a:p>
          <a:p>
            <a:pPr indent="360000" algn="l"/>
            <a:r>
              <a:rPr lang="en-US" altLang="uk-UA" sz="1300" dirty="0">
                <a:solidFill>
                  <a:schemeClr val="tx1"/>
                </a:solidFill>
                <a:latin typeface="Times New Roman" panose="02020603050405020304" pitchFamily="18" charset="0"/>
                <a:cs typeface="Times New Roman" panose="02020603050405020304" pitchFamily="18" charset="0"/>
              </a:rPr>
              <a:t>the unconditional inadmissibility of providing support in any form to attempts by non-state actors to produce, obtain, possess, develop, transport, transfer and use weapons of mass destruction; </a:t>
            </a:r>
          </a:p>
          <a:p>
            <a:pPr indent="360000" algn="l"/>
            <a:r>
              <a:rPr lang="en-US" altLang="uk-UA" sz="1300" dirty="0">
                <a:solidFill>
                  <a:schemeClr val="tx1"/>
                </a:solidFill>
                <a:latin typeface="Times New Roman" panose="02020603050405020304" pitchFamily="18" charset="0"/>
                <a:cs typeface="Times New Roman" panose="02020603050405020304" pitchFamily="18" charset="0"/>
              </a:rPr>
              <a:t>the need to introduce exceptionally effective internal control measures aimed at preventing the spread of nuclear, chemical and biological weapons, their related materials and means of delivery; </a:t>
            </a:r>
          </a:p>
          <a:p>
            <a:pPr lvl="0" algn="l"/>
            <a:endParaRPr lang="uk-UA" altLang="uk-UA" sz="1100" dirty="0">
              <a:solidFill>
                <a:schemeClr val="tx1"/>
              </a:solidFill>
              <a:latin typeface="Arial" panose="020B0604020202020204" pitchFamily="34" charset="0"/>
            </a:endParaRPr>
          </a:p>
          <a:p>
            <a:pPr algn="l"/>
            <a:endParaRPr lang="uk-UA"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5511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8"/>
            <a:ext cx="8895243" cy="62784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2200" dirty="0">
                <a:latin typeface="Arial Black" pitchFamily="2" charset="-52"/>
                <a:ea typeface="Calibri" pitchFamily="2" charset="-52"/>
                <a:cs typeface="Calibri" pitchFamily="2" charset="-52"/>
              </a:rPr>
              <a:t>Implementations of the Joint Concept of Activity</a:t>
            </a:r>
            <a:endParaRPr lang="en-US" sz="22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1057660"/>
            <a:ext cx="4488181" cy="366673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lvl="0" indent="360000" algn="just"/>
            <a:r>
              <a:rPr lang="uk-UA" sz="1300" dirty="0">
                <a:solidFill>
                  <a:srgbClr val="C00000"/>
                </a:solidFill>
                <a:latin typeface="Times New Roman" panose="02020603050405020304" pitchFamily="18" charset="0"/>
                <a:cs typeface="Times New Roman" panose="02020603050405020304" pitchFamily="18" charset="0"/>
              </a:rPr>
              <a:t>заходи</a:t>
            </a:r>
            <a:r>
              <a:rPr lang="uk-UA" sz="1300" dirty="0">
                <a:solidFill>
                  <a:schemeClr val="tx1"/>
                </a:solidFill>
                <a:latin typeface="Times New Roman" panose="02020603050405020304" pitchFamily="18" charset="0"/>
                <a:cs typeface="Times New Roman" panose="02020603050405020304" pitchFamily="18" charset="0"/>
              </a:rPr>
              <a:t> з недопущення розповсюдження ядерної, хімічної та біологічної зброї </a:t>
            </a:r>
            <a:r>
              <a:rPr lang="uk-UA" sz="1300" dirty="0">
                <a:solidFill>
                  <a:srgbClr val="C00000"/>
                </a:solidFill>
                <a:latin typeface="Times New Roman" panose="02020603050405020304" pitchFamily="18" charset="0"/>
                <a:cs typeface="Times New Roman" panose="02020603050405020304" pitchFamily="18" charset="0"/>
              </a:rPr>
              <a:t>не мають створювати перепони міжнародному співробітництву</a:t>
            </a:r>
            <a:r>
              <a:rPr lang="uk-UA" sz="1300" dirty="0">
                <a:solidFill>
                  <a:schemeClr val="tx1"/>
                </a:solidFill>
                <a:latin typeface="Times New Roman" panose="02020603050405020304" pitchFamily="18" charset="0"/>
                <a:cs typeface="Times New Roman" panose="02020603050405020304" pitchFamily="18" charset="0"/>
              </a:rPr>
              <a:t>, яке стосується матеріалів, обладнання та технологій для мирних цілей, у той час як цілі мирного використання не мають використовуватися у якості прикриття для розповсюдження зброї масового знищення;</a:t>
            </a:r>
          </a:p>
          <a:p>
            <a:pPr lvl="0" indent="360000" algn="just"/>
            <a:r>
              <a:rPr lang="uk-UA" sz="1300" dirty="0">
                <a:solidFill>
                  <a:srgbClr val="C00000"/>
                </a:solidFill>
                <a:latin typeface="Times New Roman" panose="02020603050405020304" pitchFamily="18" charset="0"/>
                <a:cs typeface="Times New Roman" panose="02020603050405020304" pitchFamily="18" charset="0"/>
              </a:rPr>
              <a:t>забезпечення своєчасного реагування на еволюцію викликів у сфері </a:t>
            </a:r>
            <a:r>
              <a:rPr lang="uk-UA" sz="1300" dirty="0">
                <a:solidFill>
                  <a:schemeClr val="tx1"/>
                </a:solidFill>
                <a:latin typeface="Times New Roman" panose="02020603050405020304" pitchFamily="18" charset="0"/>
                <a:cs typeface="Times New Roman" panose="02020603050405020304" pitchFamily="18" charset="0"/>
              </a:rPr>
              <a:t>нерозповсюдження зброї масового знищення та унеможливлення її використання в терористичних цілях викликані, спричинену науково-технічним прогресом, шляхом відповідного удосконалення положень цієї Стратегії.</a:t>
            </a:r>
          </a:p>
          <a:p>
            <a:pPr indent="360000" algn="just"/>
            <a:endParaRPr lang="uk-UA" sz="1400" dirty="0">
              <a:solidFill>
                <a:schemeClr val="tx1"/>
              </a:solidFill>
              <a:latin typeface="Times New Roman" panose="02020603050405020304" pitchFamily="18" charset="0"/>
              <a:cs typeface="Times New Roman" panose="02020603050405020304" pitchFamily="18" charset="0"/>
            </a:endParaRPr>
          </a:p>
          <a:p>
            <a:pPr indent="360000" algn="just"/>
            <a:r>
              <a:rPr lang="uk-UA" sz="1400" dirty="0">
                <a:solidFill>
                  <a:schemeClr val="tx1"/>
                </a:solidFill>
                <a:latin typeface="Times New Roman" panose="02020603050405020304" pitchFamily="18" charset="0"/>
                <a:cs typeface="Times New Roman" panose="02020603050405020304" pitchFamily="18" charset="0"/>
              </a:rPr>
              <a:t>З метою реалізації Меморандуму Сторони повинні будуть провести відповідні спеціальні навчання, спрямовані на підготовку експертів другої Сторони, особливо з питань правових норм в сфері РХБЯ безпеки</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19" y="1053960"/>
            <a:ext cx="4488181" cy="366120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measures to prevent the proliferation of nuclear, chemical and biological weapons should not create obstacles to international cooperation related to materials, equipment and technologies for peaceful purposes, while the purposes of peaceful use should not be used as a cover for the proliferation of weapons of mass destruction;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ensuring a timely response to the evolution of challenges in the field of non-proliferation of weapons of mass destruction and the impossibility of their use for terrorist purposes, caused by scientific and technical progress, through the appropriate improvement of the provisions of this Strategy. </a:t>
            </a:r>
          </a:p>
          <a:p>
            <a:pPr indent="360000" algn="l"/>
            <a:endParaRPr lang="en-US" sz="1400" dirty="0">
              <a:solidFill>
                <a:schemeClr val="tx1"/>
              </a:solidFill>
              <a:latin typeface="Times New Roman" panose="02020603050405020304" pitchFamily="18" charset="0"/>
              <a:cs typeface="Times New Roman" panose="02020603050405020304" pitchFamily="18" charset="0"/>
            </a:endParaRPr>
          </a:p>
          <a:p>
            <a:pPr lvl="0" indent="360000" algn="l"/>
            <a:r>
              <a:rPr lang="en-US" altLang="uk-UA" sz="1400" dirty="0">
                <a:solidFill>
                  <a:schemeClr val="tx1"/>
                </a:solidFill>
                <a:latin typeface="Times New Roman" panose="02020603050405020304" pitchFamily="18" charset="0"/>
                <a:cs typeface="Times New Roman" panose="02020603050405020304" pitchFamily="18" charset="0"/>
              </a:rPr>
              <a:t>In order to implement the Memorandum, the Parties will have to conduct appropriate special training aimed at training experts of the other Party, especially on issues of legal norms in the field of CBRN security </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9342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67973"/>
            <a:ext cx="8895243" cy="105026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uk-UA" sz="1800" dirty="0">
                <a:latin typeface="Arial Black" pitchFamily="2" charset="-52"/>
                <a:ea typeface="Calibri" pitchFamily="2" charset="-52"/>
                <a:cs typeface="Calibri" pitchFamily="2" charset="-52"/>
              </a:rPr>
              <a:t>Спільне законодавство щодо прикордонного режиму </a:t>
            </a:r>
            <a:br>
              <a:rPr lang="uk-UA" sz="1800" dirty="0">
                <a:latin typeface="Arial Black" pitchFamily="2" charset="-52"/>
                <a:ea typeface="Calibri" pitchFamily="2" charset="-52"/>
                <a:cs typeface="Calibri" pitchFamily="2" charset="-52"/>
              </a:rPr>
            </a:br>
            <a:r>
              <a:rPr lang="uk-UA" sz="1800" dirty="0">
                <a:latin typeface="Arial Black" pitchFamily="2" charset="-52"/>
                <a:ea typeface="Calibri" pitchFamily="2" charset="-52"/>
                <a:cs typeface="Calibri" pitchFamily="2" charset="-52"/>
              </a:rPr>
              <a:t>Словацька Республіка – Україна </a:t>
            </a:r>
            <a:br>
              <a:rPr lang="en-US" sz="1800" dirty="0">
                <a:latin typeface="Arial Black" pitchFamily="2" charset="-52"/>
                <a:ea typeface="Calibri" pitchFamily="2" charset="-52"/>
                <a:cs typeface="Calibri" pitchFamily="2" charset="-52"/>
              </a:rPr>
            </a:br>
            <a:r>
              <a:rPr lang="uk-UA" sz="1800" dirty="0" err="1">
                <a:latin typeface="Arial Black" pitchFamily="2" charset="-52"/>
                <a:ea typeface="Calibri" pitchFamily="2" charset="-52"/>
                <a:cs typeface="Calibri" pitchFamily="2" charset="-52"/>
              </a:rPr>
              <a:t>Joint</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legislation</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on</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the</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border</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regime</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between</a:t>
            </a:r>
            <a:r>
              <a:rPr lang="uk-UA" sz="1800" dirty="0">
                <a:latin typeface="Arial Black" pitchFamily="2" charset="-52"/>
                <a:ea typeface="Calibri" pitchFamily="2" charset="-52"/>
                <a:cs typeface="Calibri" pitchFamily="2" charset="-52"/>
              </a:rPr>
              <a:t> </a:t>
            </a:r>
            <a:br>
              <a:rPr lang="en-US" sz="1800" dirty="0">
                <a:latin typeface="Arial Black" pitchFamily="2" charset="-52"/>
                <a:ea typeface="Calibri" pitchFamily="2" charset="-52"/>
                <a:cs typeface="Calibri" pitchFamily="2" charset="-52"/>
              </a:rPr>
            </a:br>
            <a:r>
              <a:rPr lang="uk-UA" sz="1800" dirty="0" err="1">
                <a:latin typeface="Arial Black" pitchFamily="2" charset="-52"/>
                <a:ea typeface="Calibri" pitchFamily="2" charset="-52"/>
                <a:cs typeface="Calibri" pitchFamily="2" charset="-52"/>
              </a:rPr>
              <a:t>the</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Slovak</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Republic</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and</a:t>
            </a:r>
            <a:r>
              <a:rPr lang="uk-UA" sz="1800" dirty="0">
                <a:latin typeface="Arial Black" pitchFamily="2" charset="-52"/>
                <a:ea typeface="Calibri" pitchFamily="2" charset="-52"/>
                <a:cs typeface="Calibri" pitchFamily="2" charset="-52"/>
              </a:rPr>
              <a:t> </a:t>
            </a:r>
            <a:r>
              <a:rPr lang="uk-UA" sz="1800" dirty="0" err="1">
                <a:latin typeface="Arial Black" pitchFamily="2" charset="-52"/>
                <a:ea typeface="Calibri" pitchFamily="2" charset="-52"/>
                <a:cs typeface="Calibri" pitchFamily="2" charset="-52"/>
              </a:rPr>
              <a:t>Ukraine</a:t>
            </a:r>
            <a:br>
              <a:rPr lang="en-US" sz="1800" dirty="0">
                <a:latin typeface="Arial Black" pitchFamily="2" charset="-52"/>
                <a:ea typeface="Calibri" pitchFamily="2" charset="-52"/>
                <a:cs typeface="Calibri" pitchFamily="2" charset="-52"/>
              </a:rPr>
            </a:br>
            <a:br>
              <a:rPr lang="uk-UA" sz="2200" dirty="0">
                <a:latin typeface="Arial Black" pitchFamily="2" charset="-52"/>
                <a:ea typeface="Calibri" pitchFamily="2" charset="-52"/>
                <a:cs typeface="Calibri" pitchFamily="2" charset="-52"/>
              </a:rPr>
            </a:br>
            <a:endParaRPr lang="ru-RU" sz="2200" dirty="0">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102752" y="1444652"/>
            <a:ext cx="4416426" cy="3582739"/>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lnSpcReduction="1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a:t>
            </a:r>
            <a:r>
              <a:rPr lang="uk-UA" altLang="uk-UA" sz="1400" b="1" u="sng" dirty="0">
                <a:solidFill>
                  <a:schemeClr val="tx1"/>
                </a:solidFill>
                <a:latin typeface="Times New Roman" panose="02020603050405020304" pitchFamily="18" charset="0"/>
                <a:cs typeface="Times New Roman" panose="02020603050405020304" pitchFamily="18" charset="0"/>
              </a:rPr>
              <a:t>ДОГОВІР</a:t>
            </a:r>
            <a:r>
              <a:rPr lang="uk-UA" altLang="uk-UA" sz="1400" dirty="0">
                <a:solidFill>
                  <a:schemeClr val="tx1"/>
                </a:solidFill>
                <a:latin typeface="Times New Roman" panose="02020603050405020304" pitchFamily="18" charset="0"/>
                <a:cs typeface="Times New Roman" panose="02020603050405020304" pitchFamily="18" charset="0"/>
              </a:rPr>
              <a:t> між Україною і Словацькою Республікою </a:t>
            </a:r>
            <a:r>
              <a:rPr lang="uk-UA" altLang="uk-UA" sz="1400" i="1" dirty="0">
                <a:solidFill>
                  <a:srgbClr val="C00000"/>
                </a:solidFill>
                <a:latin typeface="Times New Roman" panose="02020603050405020304" pitchFamily="18" charset="0"/>
                <a:cs typeface="Times New Roman" panose="02020603050405020304" pitchFamily="18" charset="0"/>
              </a:rPr>
              <a:t>про режим </a:t>
            </a:r>
            <a:r>
              <a:rPr lang="uk-UA" altLang="uk-UA" sz="1400" dirty="0">
                <a:solidFill>
                  <a:schemeClr val="tx1"/>
                </a:solidFill>
                <a:latin typeface="Times New Roman" panose="02020603050405020304" pitchFamily="18" charset="0"/>
                <a:cs typeface="Times New Roman" panose="02020603050405020304" pitchFamily="18" charset="0"/>
              </a:rPr>
              <a:t>українсько-словацького Державного кордону, </a:t>
            </a:r>
            <a:r>
              <a:rPr lang="uk-UA" altLang="uk-UA" sz="1400" i="1" dirty="0">
                <a:solidFill>
                  <a:srgbClr val="C00000"/>
                </a:solidFill>
                <a:latin typeface="Times New Roman" panose="02020603050405020304" pitchFamily="18" charset="0"/>
                <a:cs typeface="Times New Roman" panose="02020603050405020304" pitchFamily="18" charset="0"/>
              </a:rPr>
              <a:t>співробітництво та взаємодопомогу </a:t>
            </a:r>
            <a:r>
              <a:rPr lang="uk-UA" altLang="uk-UA" sz="1400" dirty="0">
                <a:solidFill>
                  <a:schemeClr val="tx1"/>
                </a:solidFill>
                <a:latin typeface="Times New Roman" panose="02020603050405020304" pitchFamily="18" charset="0"/>
                <a:cs typeface="Times New Roman" panose="02020603050405020304" pitchFamily="18" charset="0"/>
              </a:rPr>
              <a:t>з прикордонних питань (Ратифіковано Законом від 15.07.1994 № 114/94-ВР. Дата підписання: </a:t>
            </a:r>
            <a:r>
              <a:rPr lang="uk-UA" altLang="uk-UA" sz="1400" b="1" i="1" dirty="0">
                <a:solidFill>
                  <a:schemeClr val="tx1"/>
                </a:solidFill>
                <a:latin typeface="Times New Roman" panose="02020603050405020304" pitchFamily="18" charset="0"/>
                <a:cs typeface="Times New Roman" panose="02020603050405020304" pitchFamily="18" charset="0"/>
              </a:rPr>
              <a:t>14.10.1993</a:t>
            </a:r>
            <a:r>
              <a:rPr lang="uk-UA" altLang="uk-UA" sz="1400" dirty="0">
                <a:solidFill>
                  <a:schemeClr val="tx1"/>
                </a:solidFill>
                <a:latin typeface="Times New Roman" panose="02020603050405020304" pitchFamily="18" charset="0"/>
                <a:cs typeface="Times New Roman" panose="02020603050405020304" pitchFamily="18" charset="0"/>
              </a:rPr>
              <a:t>. Дата набуття чинності для України: 21.12.1994).</a:t>
            </a:r>
          </a:p>
          <a:p>
            <a:pPr lvl="0"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 </a:t>
            </a:r>
            <a:r>
              <a:rPr lang="uk-UA" altLang="uk-UA" sz="1400" b="1" u="sng" dirty="0">
                <a:solidFill>
                  <a:schemeClr val="tx1"/>
                </a:solidFill>
                <a:latin typeface="Times New Roman" panose="02020603050405020304" pitchFamily="18" charset="0"/>
                <a:cs typeface="Times New Roman" panose="02020603050405020304" pitchFamily="18" charset="0"/>
              </a:rPr>
              <a:t>УГОДА</a:t>
            </a:r>
            <a:r>
              <a:rPr lang="uk-UA" altLang="uk-UA" sz="1400" dirty="0">
                <a:solidFill>
                  <a:schemeClr val="tx1"/>
                </a:solidFill>
                <a:latin typeface="Times New Roman" panose="02020603050405020304" pitchFamily="18" charset="0"/>
                <a:cs typeface="Times New Roman" panose="02020603050405020304" pitchFamily="18" charset="0"/>
              </a:rPr>
              <a:t> між Урядом України та Урядом Словацької Республіки </a:t>
            </a:r>
            <a:r>
              <a:rPr lang="uk-UA" altLang="uk-UA" sz="1400" i="1" dirty="0">
                <a:solidFill>
                  <a:srgbClr val="C00000"/>
                </a:solidFill>
                <a:latin typeface="Times New Roman" panose="02020603050405020304" pitchFamily="18" charset="0"/>
                <a:cs typeface="Times New Roman" panose="02020603050405020304" pitchFamily="18" charset="0"/>
              </a:rPr>
              <a:t>про пункти пропуску </a:t>
            </a:r>
            <a:r>
              <a:rPr lang="uk-UA" altLang="uk-UA" sz="1400" dirty="0">
                <a:solidFill>
                  <a:schemeClr val="tx1"/>
                </a:solidFill>
                <a:latin typeface="Times New Roman" panose="02020603050405020304" pitchFamily="18" charset="0"/>
                <a:cs typeface="Times New Roman" panose="02020603050405020304" pitchFamily="18" charset="0"/>
              </a:rPr>
              <a:t>через спільний державний кордон (Дата підписання: </a:t>
            </a:r>
            <a:r>
              <a:rPr lang="uk-UA" altLang="uk-UA" sz="1400" b="1" i="1" dirty="0">
                <a:solidFill>
                  <a:schemeClr val="tx1"/>
                </a:solidFill>
                <a:latin typeface="Times New Roman" panose="02020603050405020304" pitchFamily="18" charset="0"/>
                <a:cs typeface="Times New Roman" panose="02020603050405020304" pitchFamily="18" charset="0"/>
              </a:rPr>
              <a:t>15.06.1995</a:t>
            </a:r>
            <a:r>
              <a:rPr lang="uk-UA" altLang="uk-UA" sz="1400" dirty="0">
                <a:solidFill>
                  <a:schemeClr val="tx1"/>
                </a:solidFill>
                <a:latin typeface="Times New Roman" panose="02020603050405020304" pitchFamily="18" charset="0"/>
                <a:cs typeface="Times New Roman" panose="02020603050405020304" pitchFamily="18" charset="0"/>
              </a:rPr>
              <a:t>. Дата набрання чинності для України: 21.02.1996).</a:t>
            </a:r>
          </a:p>
          <a:p>
            <a:pPr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a:t>
            </a:r>
            <a:r>
              <a:rPr lang="uk-UA" altLang="uk-UA" sz="1400" b="1" u="sng" dirty="0">
                <a:solidFill>
                  <a:schemeClr val="tx1"/>
                </a:solidFill>
                <a:latin typeface="Times New Roman" panose="02020603050405020304" pitchFamily="18" charset="0"/>
                <a:cs typeface="Times New Roman" panose="02020603050405020304" pitchFamily="18" charset="0"/>
              </a:rPr>
              <a:t>ПРОТОКОЛ</a:t>
            </a:r>
            <a:r>
              <a:rPr lang="uk-UA" altLang="uk-UA" sz="1400" dirty="0">
                <a:solidFill>
                  <a:schemeClr val="tx1"/>
                </a:solidFill>
                <a:latin typeface="Times New Roman" panose="02020603050405020304" pitchFamily="18" charset="0"/>
                <a:cs typeface="Times New Roman" panose="02020603050405020304" pitchFamily="18" charset="0"/>
              </a:rPr>
              <a:t> між Адміністрацією Державної прикордонної служби України і Бюро Прикордонної поліції та поліції у справах іноземців Президії Поліцейського корпусу Словацької Республіки </a:t>
            </a:r>
            <a:r>
              <a:rPr lang="uk-UA" altLang="uk-UA" sz="1400" i="1" dirty="0">
                <a:solidFill>
                  <a:srgbClr val="C00000"/>
                </a:solidFill>
                <a:latin typeface="Times New Roman" panose="02020603050405020304" pitchFamily="18" charset="0"/>
                <a:cs typeface="Times New Roman" panose="02020603050405020304" pitchFamily="18" charset="0"/>
              </a:rPr>
              <a:t>про напрями взаємодії оперативних органів</a:t>
            </a:r>
            <a:r>
              <a:rPr lang="uk-UA" altLang="uk-UA" sz="1400" dirty="0">
                <a:solidFill>
                  <a:schemeClr val="tx1"/>
                </a:solidFill>
                <a:latin typeface="Times New Roman" panose="02020603050405020304" pitchFamily="18" charset="0"/>
                <a:cs typeface="Times New Roman" panose="02020603050405020304" pitchFamily="18" charset="0"/>
              </a:rPr>
              <a:t> (Дата підписання: </a:t>
            </a:r>
            <a:r>
              <a:rPr lang="uk-UA" altLang="uk-UA" sz="1400" b="1" i="1" dirty="0">
                <a:solidFill>
                  <a:schemeClr val="tx1"/>
                </a:solidFill>
                <a:latin typeface="Times New Roman" panose="02020603050405020304" pitchFamily="18" charset="0"/>
                <a:cs typeface="Times New Roman" panose="02020603050405020304" pitchFamily="18" charset="0"/>
              </a:rPr>
              <a:t>26.10.2005</a:t>
            </a:r>
            <a:r>
              <a:rPr lang="uk-UA" altLang="uk-UA" sz="1400" dirty="0">
                <a:solidFill>
                  <a:schemeClr val="tx1"/>
                </a:solidFill>
                <a:latin typeface="Times New Roman" panose="02020603050405020304" pitchFamily="18" charset="0"/>
                <a:cs typeface="Times New Roman" panose="02020603050405020304" pitchFamily="18" charset="0"/>
              </a:rPr>
              <a:t>. Дата набуття чинності для України: 26.10.2005).</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7" name="Rectangle 8"/>
          <p:cNvSpPr>
            <a:spLocks noChangeArrowheads="1"/>
          </p:cNvSpPr>
          <p:nvPr/>
        </p:nvSpPr>
        <p:spPr bwMode="auto">
          <a:xfrm>
            <a:off x="0" y="136267"/>
            <a:ext cx="2055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6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22" name="Rectangle 10"/>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29"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562636" y="1430840"/>
            <a:ext cx="4416426" cy="3429446"/>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lnSpcReduction="100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a:t>
            </a:r>
            <a:r>
              <a:rPr lang="en-US" altLang="uk-UA" sz="1400" b="1" u="sng" dirty="0">
                <a:solidFill>
                  <a:schemeClr val="tx1"/>
                </a:solidFill>
                <a:latin typeface="Times New Roman" panose="02020603050405020304" pitchFamily="18" charset="0"/>
                <a:cs typeface="Times New Roman" panose="02020603050405020304" pitchFamily="18" charset="0"/>
              </a:rPr>
              <a:t>AGREEMENT</a:t>
            </a:r>
            <a:r>
              <a:rPr lang="en-US" altLang="uk-UA" sz="1400" dirty="0">
                <a:solidFill>
                  <a:schemeClr val="tx1"/>
                </a:solidFill>
                <a:latin typeface="Times New Roman" panose="02020603050405020304" pitchFamily="18" charset="0"/>
                <a:cs typeface="Times New Roman" panose="02020603050405020304" pitchFamily="18" charset="0"/>
              </a:rPr>
              <a:t> between Ukraine and the Slovak Republic on the regime of the Ukrainian-Slovak State border, cooperation and mutual assistance in border matters (Ratified by the Law of 15.07.1994 № 114/94-VR. Date of signing: 14.10.1993. Date of entry into force for Ukraine: 21.12.1994).</a:t>
            </a:r>
            <a:endParaRPr lang="uk-UA" altLang="uk-UA" sz="1400" dirty="0">
              <a:solidFill>
                <a:schemeClr val="tx1"/>
              </a:solidFill>
              <a:latin typeface="Times New Roman" panose="02020603050405020304" pitchFamily="18" charset="0"/>
              <a:cs typeface="Times New Roman" panose="02020603050405020304" pitchFamily="18" charset="0"/>
            </a:endParaRPr>
          </a:p>
          <a:p>
            <a:pPr indent="180000" algn="l" defTabSz="914400" eaLnBrk="0" fontAlgn="base" hangingPunct="0">
              <a:spcBef>
                <a:spcPct val="0"/>
              </a:spcBef>
              <a:spcAft>
                <a:spcPct val="0"/>
              </a:spcAft>
            </a:pPr>
            <a:r>
              <a:rPr lang="en-US" altLang="uk-UA" sz="1400" b="1" dirty="0">
                <a:solidFill>
                  <a:schemeClr val="tx1"/>
                </a:solidFill>
                <a:latin typeface="Times New Roman" panose="02020603050405020304" pitchFamily="18" charset="0"/>
                <a:cs typeface="Times New Roman" panose="02020603050405020304" pitchFamily="18" charset="0"/>
              </a:rPr>
              <a:t>- </a:t>
            </a:r>
            <a:r>
              <a:rPr lang="en-US" altLang="uk-UA" sz="1400" b="1" u="sng" dirty="0">
                <a:solidFill>
                  <a:schemeClr val="tx1"/>
                </a:solidFill>
                <a:latin typeface="Times New Roman" panose="02020603050405020304" pitchFamily="18" charset="0"/>
                <a:cs typeface="Times New Roman" panose="02020603050405020304" pitchFamily="18" charset="0"/>
              </a:rPr>
              <a:t>AGREEMENT</a:t>
            </a:r>
            <a:r>
              <a:rPr lang="en-US" altLang="uk-UA" sz="1400" dirty="0">
                <a:solidFill>
                  <a:schemeClr val="tx1"/>
                </a:solidFill>
                <a:latin typeface="Times New Roman" panose="02020603050405020304" pitchFamily="18" charset="0"/>
                <a:cs typeface="Times New Roman" panose="02020603050405020304" pitchFamily="18" charset="0"/>
              </a:rPr>
              <a:t> between the Government of Ukraine and the Government of the Slovak Republic on checkpoints across the joint state border (Date of signing: 15.06.1995. Date of entry into force for Ukraine: 21.02.1996).</a:t>
            </a:r>
          </a:p>
          <a:p>
            <a:pPr lvl="0" indent="180000" algn="l" defTabSz="914400" eaLnBrk="0" fontAlgn="base" hangingPunct="0">
              <a:spcBef>
                <a:spcPct val="0"/>
              </a:spcBef>
              <a:spcAft>
                <a:spcPct val="0"/>
              </a:spcAft>
            </a:pPr>
            <a:r>
              <a:rPr lang="en-US" altLang="uk-UA" sz="1400" b="1" dirty="0">
                <a:solidFill>
                  <a:schemeClr val="tx1"/>
                </a:solidFill>
                <a:latin typeface="Times New Roman" panose="02020603050405020304" pitchFamily="18" charset="0"/>
                <a:cs typeface="Times New Roman" panose="02020603050405020304" pitchFamily="18" charset="0"/>
              </a:rPr>
              <a:t>- </a:t>
            </a:r>
            <a:r>
              <a:rPr lang="en-US" altLang="uk-UA" sz="1400" b="1" u="sng" dirty="0">
                <a:solidFill>
                  <a:schemeClr val="tx1"/>
                </a:solidFill>
                <a:latin typeface="Times New Roman" panose="02020603050405020304" pitchFamily="18" charset="0"/>
                <a:cs typeface="Times New Roman" panose="02020603050405020304" pitchFamily="18" charset="0"/>
              </a:rPr>
              <a:t>PROTOCOL</a:t>
            </a:r>
            <a:r>
              <a:rPr lang="en-US" altLang="uk-UA" sz="1400" dirty="0">
                <a:solidFill>
                  <a:schemeClr val="tx1"/>
                </a:solidFill>
                <a:latin typeface="Times New Roman" panose="02020603050405020304" pitchFamily="18" charset="0"/>
                <a:cs typeface="Times New Roman" panose="02020603050405020304" pitchFamily="18" charset="0"/>
              </a:rPr>
              <a:t> between the Administration of the State Border Guard Service of Ukraine and the Bureau of the Border Police and Police for Foreigners of the Presidium of the Police Corps of the Slovak Republic on the directions of cooperation of operative bodies (Date of signing: 10</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26</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2005. Date of entry into force for Ukraine: 10</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26</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2005).</a:t>
            </a:r>
          </a:p>
        </p:txBody>
      </p:sp>
      <p:sp>
        <p:nvSpPr>
          <p:cNvPr id="30" name="Rectangle 17"/>
          <p:cNvSpPr>
            <a:spLocks noChangeArrowheads="1"/>
          </p:cNvSpPr>
          <p:nvPr/>
        </p:nvSpPr>
        <p:spPr bwMode="auto">
          <a:xfrm>
            <a:off x="0" y="105489"/>
            <a:ext cx="2279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a:ln>
                  <a:noFill/>
                </a:ln>
                <a:solidFill>
                  <a:schemeClr val="tx1"/>
                </a:solidFill>
                <a:effectLst/>
                <a:latin typeface="Arial Unicode MS"/>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1" name="Rectangle 18"/>
          <p:cNvSpPr>
            <a:spLocks noChangeArrowheads="1"/>
          </p:cNvSpPr>
          <p:nvPr/>
        </p:nvSpPr>
        <p:spPr bwMode="auto">
          <a:xfrm>
            <a:off x="0" y="105489"/>
            <a:ext cx="2279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a:ln>
                  <a:noFill/>
                </a:ln>
                <a:solidFill>
                  <a:schemeClr val="tx1"/>
                </a:solidFill>
                <a:effectLst/>
                <a:latin typeface="Arial Unicode MS"/>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2" name="Rectangle 19"/>
          <p:cNvSpPr>
            <a:spLocks noChangeArrowheads="1"/>
          </p:cNvSpPr>
          <p:nvPr/>
        </p:nvSpPr>
        <p:spPr bwMode="auto">
          <a:xfrm>
            <a:off x="0" y="105489"/>
            <a:ext cx="2279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a:ln>
                  <a:noFill/>
                </a:ln>
                <a:solidFill>
                  <a:schemeClr val="tx1"/>
                </a:solidFill>
                <a:effectLst/>
                <a:latin typeface="Arial Unicode MS"/>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229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433894"/>
            <a:ext cx="8895243" cy="631002"/>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2400" dirty="0">
                <a:latin typeface="Arial Black" pitchFamily="2" charset="-52"/>
                <a:ea typeface="Calibri" pitchFamily="2" charset="-52"/>
                <a:cs typeface="Calibri" pitchFamily="2" charset="-52"/>
              </a:rPr>
              <a:t>Joint legislation on the border regime between </a:t>
            </a:r>
            <a:br>
              <a:rPr lang="en-US" sz="2400" dirty="0">
                <a:latin typeface="Arial Black" pitchFamily="2" charset="-52"/>
                <a:ea typeface="Calibri" pitchFamily="2" charset="-52"/>
                <a:cs typeface="Calibri" pitchFamily="2" charset="-52"/>
              </a:rPr>
            </a:br>
            <a:r>
              <a:rPr lang="en-US" sz="2400" dirty="0">
                <a:latin typeface="Arial Black" pitchFamily="2" charset="-52"/>
                <a:ea typeface="Calibri" pitchFamily="2" charset="-52"/>
                <a:cs typeface="Calibri" pitchFamily="2" charset="-52"/>
              </a:rPr>
              <a:t>the Slovak Republic and Ukraine</a:t>
            </a:r>
            <a:br>
              <a:rPr lang="en-US" sz="2400" dirty="0">
                <a:latin typeface="Arial Black" pitchFamily="2" charset="-52"/>
                <a:ea typeface="Calibri" pitchFamily="2" charset="-52"/>
                <a:cs typeface="Calibri" pitchFamily="2" charset="-52"/>
              </a:rPr>
            </a:br>
            <a:br>
              <a:rPr lang="uk-UA" sz="2200" dirty="0">
                <a:latin typeface="Arial Black" pitchFamily="2" charset="-52"/>
                <a:ea typeface="Calibri" pitchFamily="2" charset="-52"/>
                <a:cs typeface="Calibri" pitchFamily="2" charset="-52"/>
              </a:rPr>
            </a:br>
            <a:endParaRPr lang="ru-RU" sz="2200" dirty="0">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20" y="1151445"/>
            <a:ext cx="4416426" cy="3429446"/>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lnSpcReduction="1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lvl="0"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a:t>
            </a:r>
            <a:r>
              <a:rPr lang="uk-UA" altLang="uk-UA" sz="1400" b="1" u="sng" dirty="0">
                <a:solidFill>
                  <a:schemeClr val="tx1"/>
                </a:solidFill>
                <a:latin typeface="Times New Roman" panose="02020603050405020304" pitchFamily="18" charset="0"/>
                <a:cs typeface="Times New Roman" panose="02020603050405020304" pitchFamily="18" charset="0"/>
              </a:rPr>
              <a:t>УГОДА</a:t>
            </a:r>
            <a:r>
              <a:rPr lang="uk-UA" altLang="uk-UA" sz="1400" dirty="0">
                <a:solidFill>
                  <a:schemeClr val="tx1"/>
                </a:solidFill>
                <a:latin typeface="Times New Roman" panose="02020603050405020304" pitchFamily="18" charset="0"/>
                <a:cs typeface="Times New Roman" panose="02020603050405020304" pitchFamily="18" charset="0"/>
              </a:rPr>
              <a:t> між Україною та Словацькою Республікою </a:t>
            </a:r>
            <a:r>
              <a:rPr lang="uk-UA" altLang="uk-UA" sz="1400" i="1" dirty="0">
                <a:solidFill>
                  <a:srgbClr val="C00000"/>
                </a:solidFill>
                <a:latin typeface="Times New Roman" panose="02020603050405020304" pitchFamily="18" charset="0"/>
                <a:cs typeface="Times New Roman" panose="02020603050405020304" pitchFamily="18" charset="0"/>
              </a:rPr>
              <a:t>про місцевий прикордонний рух </a:t>
            </a:r>
            <a:r>
              <a:rPr lang="uk-UA" altLang="uk-UA" sz="1400" dirty="0">
                <a:solidFill>
                  <a:schemeClr val="tx1"/>
                </a:solidFill>
                <a:latin typeface="Times New Roman" panose="02020603050405020304" pitchFamily="18" charset="0"/>
                <a:cs typeface="Times New Roman" panose="02020603050405020304" pitchFamily="18" charset="0"/>
              </a:rPr>
              <a:t>(Затверджено Указом Президента України від 06.08.2008 № 697/2008. Дата підписання: </a:t>
            </a:r>
            <a:r>
              <a:rPr lang="uk-UA" altLang="uk-UA" sz="1400" b="1" i="1" dirty="0">
                <a:solidFill>
                  <a:schemeClr val="tx1"/>
                </a:solidFill>
                <a:latin typeface="Times New Roman" panose="02020603050405020304" pitchFamily="18" charset="0"/>
                <a:cs typeface="Times New Roman" panose="02020603050405020304" pitchFamily="18" charset="0"/>
              </a:rPr>
              <a:t>30.05.2008</a:t>
            </a:r>
            <a:r>
              <a:rPr lang="uk-UA" altLang="uk-UA" sz="1400" dirty="0">
                <a:solidFill>
                  <a:schemeClr val="tx1"/>
                </a:solidFill>
                <a:latin typeface="Times New Roman" panose="02020603050405020304" pitchFamily="18" charset="0"/>
                <a:cs typeface="Times New Roman" panose="02020603050405020304" pitchFamily="18" charset="0"/>
              </a:rPr>
              <a:t>. Дата затвердження Україною: 06.08.2008. Дата набрання чинності для України: 27.09.2008).</a:t>
            </a:r>
            <a:endParaRPr lang="uk-UA" sz="1400" i="1" dirty="0">
              <a:solidFill>
                <a:schemeClr val="tx1"/>
              </a:solidFill>
            </a:endParaRPr>
          </a:p>
          <a:p>
            <a:pPr lvl="0" indent="180000" algn="l" defTabSz="914400" eaLnBrk="0" fontAlgn="base" hangingPunct="0">
              <a:spcBef>
                <a:spcPct val="0"/>
              </a:spcBef>
              <a:spcAft>
                <a:spcPct val="0"/>
              </a:spcAft>
            </a:pPr>
            <a:r>
              <a:rPr lang="uk-UA" altLang="uk-UA" sz="1400" dirty="0">
                <a:solidFill>
                  <a:schemeClr val="tx1"/>
                </a:solidFill>
                <a:latin typeface="Times New Roman" panose="02020603050405020304" pitchFamily="18" charset="0"/>
                <a:cs typeface="Times New Roman" panose="02020603050405020304" pitchFamily="18" charset="0"/>
              </a:rPr>
              <a:t>- </a:t>
            </a:r>
            <a:r>
              <a:rPr lang="uk-UA" altLang="uk-UA" sz="1400" b="1" u="sng" dirty="0">
                <a:solidFill>
                  <a:schemeClr val="tx1"/>
                </a:solidFill>
                <a:latin typeface="Times New Roman" panose="02020603050405020304" pitchFamily="18" charset="0"/>
                <a:cs typeface="Times New Roman" panose="02020603050405020304" pitchFamily="18" charset="0"/>
              </a:rPr>
              <a:t>ПРОТОКОЛ</a:t>
            </a:r>
            <a:r>
              <a:rPr lang="uk-UA" altLang="uk-UA" sz="1400" dirty="0">
                <a:solidFill>
                  <a:schemeClr val="tx1"/>
                </a:solidFill>
                <a:latin typeface="Times New Roman" panose="02020603050405020304" pitchFamily="18" charset="0"/>
                <a:cs typeface="Times New Roman" panose="02020603050405020304" pitchFamily="18" charset="0"/>
              </a:rPr>
              <a:t> між Адміністрацією Державної прикордонної служби України і Міністерством внутрішніх справ Словацької Республіки </a:t>
            </a:r>
            <a:r>
              <a:rPr lang="uk-UA" altLang="uk-UA" sz="1400" i="1" dirty="0">
                <a:solidFill>
                  <a:srgbClr val="C00000"/>
                </a:solidFill>
                <a:latin typeface="Times New Roman" panose="02020603050405020304" pitchFamily="18" charset="0"/>
                <a:cs typeface="Times New Roman" panose="02020603050405020304" pitchFamily="18" charset="0"/>
              </a:rPr>
              <a:t>про обмін інформацією</a:t>
            </a:r>
            <a:r>
              <a:rPr lang="uk-UA" altLang="uk-UA" sz="1400" dirty="0">
                <a:solidFill>
                  <a:schemeClr val="tx1"/>
                </a:solidFill>
                <a:latin typeface="Times New Roman" panose="02020603050405020304" pitchFamily="18" charset="0"/>
                <a:cs typeface="Times New Roman" panose="02020603050405020304" pitchFamily="18" charset="0"/>
              </a:rPr>
              <a:t> (Дата підписання: </a:t>
            </a:r>
            <a:r>
              <a:rPr lang="uk-UA" altLang="uk-UA" sz="1400" b="1" i="1" dirty="0">
                <a:solidFill>
                  <a:schemeClr val="tx1"/>
                </a:solidFill>
                <a:latin typeface="Times New Roman" panose="02020603050405020304" pitchFamily="18" charset="0"/>
                <a:cs typeface="Times New Roman" panose="02020603050405020304" pitchFamily="18" charset="0"/>
              </a:rPr>
              <a:t>15.04.2010</a:t>
            </a:r>
            <a:r>
              <a:rPr lang="uk-UA" altLang="uk-UA" sz="1400" dirty="0">
                <a:solidFill>
                  <a:schemeClr val="tx1"/>
                </a:solidFill>
                <a:latin typeface="Times New Roman" panose="02020603050405020304" pitchFamily="18" charset="0"/>
                <a:cs typeface="Times New Roman" panose="02020603050405020304" pitchFamily="18" charset="0"/>
              </a:rPr>
              <a:t>, Дата набрання чинності для України: 15.04.2010).</a:t>
            </a:r>
          </a:p>
          <a:p>
            <a:pPr lvl="0" indent="180000" algn="l" defTabSz="914400" eaLnBrk="0" fontAlgn="base" hangingPunct="0">
              <a:spcBef>
                <a:spcPct val="0"/>
              </a:spcBef>
              <a:spcAft>
                <a:spcPct val="0"/>
              </a:spcAft>
            </a:pPr>
            <a:r>
              <a:rPr lang="uk-UA" sz="1400" dirty="0">
                <a:solidFill>
                  <a:schemeClr val="tx1"/>
                </a:solidFill>
                <a:latin typeface="Times New Roman" panose="02020603050405020304" pitchFamily="18" charset="0"/>
                <a:cs typeface="Times New Roman" panose="02020603050405020304" pitchFamily="18" charset="0"/>
              </a:rPr>
              <a:t>- </a:t>
            </a:r>
            <a:r>
              <a:rPr lang="uk-UA" sz="1400" b="1" u="sng" dirty="0">
                <a:solidFill>
                  <a:schemeClr val="tx1"/>
                </a:solidFill>
                <a:latin typeface="Times New Roman" panose="02020603050405020304" pitchFamily="18" charset="0"/>
                <a:cs typeface="Times New Roman" panose="02020603050405020304" pitchFamily="18" charset="0"/>
              </a:rPr>
              <a:t>УГОДА</a:t>
            </a:r>
            <a:r>
              <a:rPr lang="uk-UA" sz="1400" dirty="0">
                <a:solidFill>
                  <a:schemeClr val="tx1"/>
                </a:solidFill>
                <a:latin typeface="Times New Roman" panose="02020603050405020304" pitchFamily="18" charset="0"/>
                <a:cs typeface="Times New Roman" panose="02020603050405020304" pitchFamily="18" charset="0"/>
              </a:rPr>
              <a:t> між Адміністрацією Державної прикордонної служби України і Міністерством внутрішніх справ Словацької Республіки </a:t>
            </a:r>
            <a:r>
              <a:rPr lang="uk-UA" sz="1400" i="1" dirty="0">
                <a:solidFill>
                  <a:srgbClr val="C00000"/>
                </a:solidFill>
                <a:latin typeface="Times New Roman" panose="02020603050405020304" pitchFamily="18" charset="0"/>
                <a:cs typeface="Times New Roman" panose="02020603050405020304" pitchFamily="18" charset="0"/>
              </a:rPr>
              <a:t>про спільне патрулювання </a:t>
            </a:r>
            <a:r>
              <a:rPr lang="uk-UA" sz="1400" dirty="0">
                <a:solidFill>
                  <a:schemeClr val="tx1"/>
                </a:solidFill>
                <a:latin typeface="Times New Roman" panose="02020603050405020304" pitchFamily="18" charset="0"/>
                <a:cs typeface="Times New Roman" panose="02020603050405020304" pitchFamily="18" charset="0"/>
              </a:rPr>
              <a:t>українсько-словацького державного кордону (</a:t>
            </a:r>
            <a:r>
              <a:rPr lang="ru-RU" sz="1400" dirty="0">
                <a:solidFill>
                  <a:schemeClr val="tx1"/>
                </a:solidFill>
                <a:latin typeface="Times New Roman" panose="02020603050405020304" pitchFamily="18" charset="0"/>
                <a:cs typeface="Times New Roman" panose="02020603050405020304" pitchFamily="18" charset="0"/>
              </a:rPr>
              <a:t>Дата </a:t>
            </a:r>
            <a:r>
              <a:rPr lang="uk-UA" sz="1400" dirty="0">
                <a:solidFill>
                  <a:schemeClr val="tx1"/>
                </a:solidFill>
                <a:latin typeface="Times New Roman" panose="02020603050405020304" pitchFamily="18" charset="0"/>
                <a:cs typeface="Times New Roman" panose="02020603050405020304" pitchFamily="18" charset="0"/>
              </a:rPr>
              <a:t>підписання</a:t>
            </a:r>
            <a:r>
              <a:rPr lang="ru-RU" sz="1400" dirty="0">
                <a:solidFill>
                  <a:schemeClr val="tx1"/>
                </a:solidFill>
                <a:latin typeface="Times New Roman" panose="02020603050405020304" pitchFamily="18" charset="0"/>
                <a:cs typeface="Times New Roman" panose="02020603050405020304" pitchFamily="18" charset="0"/>
              </a:rPr>
              <a:t>: </a:t>
            </a:r>
            <a:r>
              <a:rPr lang="ru-RU" sz="1400" b="1" i="1" dirty="0">
                <a:solidFill>
                  <a:schemeClr val="tx1"/>
                </a:solidFill>
                <a:latin typeface="Times New Roman" panose="02020603050405020304" pitchFamily="18" charset="0"/>
                <a:cs typeface="Times New Roman" panose="02020603050405020304" pitchFamily="18" charset="0"/>
              </a:rPr>
              <a:t>30.10.2013</a:t>
            </a:r>
            <a:r>
              <a:rPr lang="ru-RU" sz="1400" dirty="0">
                <a:solidFill>
                  <a:schemeClr val="tx1"/>
                </a:solidFill>
                <a:latin typeface="Times New Roman" panose="02020603050405020304" pitchFamily="18" charset="0"/>
                <a:cs typeface="Times New Roman" panose="02020603050405020304" pitchFamily="18" charset="0"/>
              </a:rPr>
              <a:t>. Дата </a:t>
            </a:r>
            <a:r>
              <a:rPr lang="uk-UA" sz="1400" dirty="0">
                <a:solidFill>
                  <a:schemeClr val="tx1"/>
                </a:solidFill>
                <a:latin typeface="Times New Roman" panose="02020603050405020304" pitchFamily="18" charset="0"/>
                <a:cs typeface="Times New Roman" panose="02020603050405020304" pitchFamily="18" charset="0"/>
              </a:rPr>
              <a:t>набрання чинності для України</a:t>
            </a:r>
            <a:r>
              <a:rPr lang="ru-RU" sz="1400" dirty="0">
                <a:solidFill>
                  <a:schemeClr val="tx1"/>
                </a:solidFill>
                <a:latin typeface="Times New Roman" panose="02020603050405020304" pitchFamily="18" charset="0"/>
                <a:cs typeface="Times New Roman" panose="02020603050405020304" pitchFamily="18" charset="0"/>
              </a:rPr>
              <a:t>: 30.11.2013).</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7" name="Rectangle 8"/>
          <p:cNvSpPr>
            <a:spLocks noChangeArrowheads="1"/>
          </p:cNvSpPr>
          <p:nvPr/>
        </p:nvSpPr>
        <p:spPr bwMode="auto">
          <a:xfrm>
            <a:off x="0" y="136267"/>
            <a:ext cx="2055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6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22" name="Rectangle 10"/>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43755" y="1151445"/>
            <a:ext cx="4416426" cy="3429446"/>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lnSpcReduction="100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180000" algn="l"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 </a:t>
            </a:r>
            <a:r>
              <a:rPr lang="en-US" altLang="uk-UA" sz="1400" b="1" u="sng" dirty="0">
                <a:solidFill>
                  <a:schemeClr val="tx1"/>
                </a:solidFill>
                <a:latin typeface="Times New Roman" panose="02020603050405020304" pitchFamily="18" charset="0"/>
                <a:cs typeface="Times New Roman" panose="02020603050405020304" pitchFamily="18" charset="0"/>
              </a:rPr>
              <a:t>AGREEMENT</a:t>
            </a:r>
            <a:r>
              <a:rPr lang="en-US" altLang="uk-UA" sz="1400" dirty="0">
                <a:solidFill>
                  <a:schemeClr val="tx1"/>
                </a:solidFill>
                <a:latin typeface="Times New Roman" panose="02020603050405020304" pitchFamily="18" charset="0"/>
                <a:cs typeface="Times New Roman" panose="02020603050405020304" pitchFamily="18" charset="0"/>
              </a:rPr>
              <a:t> between Ukraine and the Slovak Republic on local border traffic (Approved by the Decree of the President of Ukraine dated 06.08.2008 № 697/2008. Date of signing: 30.05.2008. Date of approval by Ukraine: 06.08.2008. Date of entry into force for Ukraine: 27.09.2008).</a:t>
            </a:r>
          </a:p>
          <a:p>
            <a:pPr indent="180000" algn="l"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 </a:t>
            </a:r>
            <a:r>
              <a:rPr lang="en-US" altLang="uk-UA" sz="1400" b="1" u="sng" dirty="0">
                <a:solidFill>
                  <a:schemeClr val="tx1"/>
                </a:solidFill>
                <a:latin typeface="Times New Roman" panose="02020603050405020304" pitchFamily="18" charset="0"/>
                <a:cs typeface="Times New Roman" panose="02020603050405020304" pitchFamily="18" charset="0"/>
              </a:rPr>
              <a:t>PROTOCOL</a:t>
            </a:r>
            <a:r>
              <a:rPr lang="en-US" altLang="uk-UA" sz="1400" dirty="0">
                <a:solidFill>
                  <a:schemeClr val="tx1"/>
                </a:solidFill>
                <a:latin typeface="Times New Roman" panose="02020603050405020304" pitchFamily="18" charset="0"/>
                <a:cs typeface="Times New Roman" panose="02020603050405020304" pitchFamily="18" charset="0"/>
              </a:rPr>
              <a:t> between the Administration of the State Border Service of Ukraine and the Ministry of Internal Affairs of the Slovak Republic on the exchange of information (Date of signing: 04</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15</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2010, Date of entry into force for Ukraine: 04</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15</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2010).</a:t>
            </a:r>
          </a:p>
          <a:p>
            <a:pPr lvl="0" indent="180000" algn="l"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 - </a:t>
            </a:r>
            <a:r>
              <a:rPr lang="en-US" altLang="uk-UA" sz="1400" b="1" u="sng" dirty="0">
                <a:solidFill>
                  <a:schemeClr val="tx1"/>
                </a:solidFill>
                <a:latin typeface="Times New Roman" panose="02020603050405020304" pitchFamily="18" charset="0"/>
                <a:cs typeface="Times New Roman" panose="02020603050405020304" pitchFamily="18" charset="0"/>
              </a:rPr>
              <a:t>AGREEMENT</a:t>
            </a:r>
            <a:r>
              <a:rPr lang="en-US" altLang="uk-UA" sz="1400" dirty="0">
                <a:solidFill>
                  <a:schemeClr val="tx1"/>
                </a:solidFill>
                <a:latin typeface="Times New Roman" panose="02020603050405020304" pitchFamily="18" charset="0"/>
                <a:cs typeface="Times New Roman" panose="02020603050405020304" pitchFamily="18" charset="0"/>
              </a:rPr>
              <a:t> between the Administration of the State Border Service of Ukraine and the Ministry of Internal Affairs of the Slovak Republic on joint patrolling of the Ukrainian-Slovak state border (Date of signing: 10</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30</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2013. Date of entry into force for Ukraine: 11</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30</a:t>
            </a:r>
            <a:r>
              <a:rPr lang="uk-UA" altLang="uk-UA" sz="1400" dirty="0">
                <a:solidFill>
                  <a:schemeClr val="tx1"/>
                </a:solidFill>
                <a:latin typeface="Times New Roman" panose="02020603050405020304" pitchFamily="18" charset="0"/>
                <a:cs typeface="Times New Roman" panose="02020603050405020304" pitchFamily="18" charset="0"/>
              </a:rPr>
              <a:t>.</a:t>
            </a:r>
            <a:r>
              <a:rPr lang="en-US" altLang="uk-UA" sz="1400" dirty="0">
                <a:solidFill>
                  <a:schemeClr val="tx1"/>
                </a:solidFill>
                <a:latin typeface="Times New Roman" panose="02020603050405020304" pitchFamily="18" charset="0"/>
                <a:cs typeface="Times New Roman" panose="02020603050405020304" pitchFamily="18" charset="0"/>
              </a:rPr>
              <a:t>2013).</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105489"/>
            <a:ext cx="2279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a:ln>
                  <a:noFill/>
                </a:ln>
                <a:solidFill>
                  <a:schemeClr val="tx1"/>
                </a:solidFill>
                <a:effectLst/>
                <a:latin typeface="Arial Unicode MS"/>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105489"/>
            <a:ext cx="2279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a:ln>
                  <a:noFill/>
                </a:ln>
                <a:solidFill>
                  <a:schemeClr val="tx1"/>
                </a:solidFill>
                <a:effectLst/>
                <a:latin typeface="Arial Unicode MS"/>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409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47345"/>
            <a:ext cx="8895243" cy="66185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uk-UA" sz="2000" dirty="0">
                <a:latin typeface="Arial Black" pitchFamily="2" charset="-52"/>
                <a:ea typeface="Calibri" pitchFamily="2" charset="-52"/>
                <a:cs typeface="Calibri" pitchFamily="2" charset="-52"/>
              </a:rPr>
              <a:t>Покрокові дії відомства під час РХБЯ інцидентів</a:t>
            </a:r>
            <a:br>
              <a:rPr lang="en-US" sz="2000" dirty="0">
                <a:latin typeface="Arial Black" pitchFamily="2" charset="-52"/>
                <a:ea typeface="Calibri" pitchFamily="2" charset="-52"/>
                <a:cs typeface="Calibri" pitchFamily="2" charset="-52"/>
              </a:rPr>
            </a:br>
            <a:r>
              <a:rPr lang="en-US" sz="1800" dirty="0">
                <a:latin typeface="Arial Black" pitchFamily="2" charset="-52"/>
                <a:ea typeface="Calibri" pitchFamily="2" charset="-52"/>
                <a:cs typeface="Calibri" pitchFamily="2" charset="-52"/>
              </a:rPr>
              <a:t>Step-by-step actions of the department during the CBRN incidents</a:t>
            </a: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115569" y="1051486"/>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180000" algn="l"/>
            <a:r>
              <a:rPr lang="uk-UA" sz="1200" dirty="0">
                <a:solidFill>
                  <a:schemeClr val="tx1"/>
                </a:solidFill>
                <a:latin typeface="Times New Roman" panose="02020603050405020304" pitchFamily="18" charset="0"/>
                <a:cs typeface="Times New Roman" panose="02020603050405020304" pitchFamily="18" charset="0"/>
              </a:rPr>
              <a:t>Розглянемо інциденти в площині двох напрямків:</a:t>
            </a:r>
          </a:p>
          <a:p>
            <a:pPr indent="180000" algn="l"/>
            <a:r>
              <a:rPr lang="uk-UA" sz="1200" dirty="0">
                <a:solidFill>
                  <a:schemeClr val="tx1"/>
                </a:solidFill>
                <a:latin typeface="Times New Roman" panose="02020603050405020304" pitchFamily="18" charset="0"/>
                <a:cs typeface="Times New Roman" panose="02020603050405020304" pitchFamily="18" charset="0"/>
              </a:rPr>
              <a:t>- інцидент, який стосується країни в цілому або в окремих її областях;</a:t>
            </a:r>
          </a:p>
          <a:p>
            <a:pPr indent="180000" algn="l"/>
            <a:r>
              <a:rPr lang="uk-UA" sz="1200" dirty="0">
                <a:solidFill>
                  <a:schemeClr val="tx1"/>
                </a:solidFill>
                <a:latin typeface="Times New Roman" panose="02020603050405020304" pitchFamily="18" charset="0"/>
                <a:cs typeface="Times New Roman" panose="02020603050405020304" pitchFamily="18" charset="0"/>
              </a:rPr>
              <a:t>- інцидент на державному кордоні або в прилеглих районах.</a:t>
            </a:r>
          </a:p>
          <a:p>
            <a:pPr indent="180000"/>
            <a:endParaRPr lang="uk-UA" sz="500" b="1" i="1" dirty="0">
              <a:solidFill>
                <a:schemeClr val="tx1"/>
              </a:solidFill>
              <a:latin typeface="Times New Roman" panose="02020603050405020304" pitchFamily="18" charset="0"/>
              <a:cs typeface="Times New Roman" panose="02020603050405020304" pitchFamily="18" charset="0"/>
            </a:endParaRPr>
          </a:p>
          <a:p>
            <a:pPr indent="180000"/>
            <a:r>
              <a:rPr lang="uk-UA" sz="1200" b="1" i="1" u="sng" dirty="0">
                <a:solidFill>
                  <a:schemeClr val="tx1"/>
                </a:solidFill>
                <a:latin typeface="Times New Roman" panose="02020603050405020304" pitchFamily="18" charset="0"/>
                <a:cs typeface="Times New Roman" panose="02020603050405020304" pitchFamily="18" charset="0"/>
              </a:rPr>
              <a:t>Загальні дії державних структур </a:t>
            </a:r>
            <a:r>
              <a:rPr lang="uk-UA" sz="1200" b="1" i="1" dirty="0">
                <a:solidFill>
                  <a:schemeClr val="tx1"/>
                </a:solidFill>
                <a:latin typeface="Times New Roman" panose="02020603050405020304" pitchFamily="18" charset="0"/>
                <a:cs typeface="Times New Roman" panose="02020603050405020304" pitchFamily="18" charset="0"/>
              </a:rPr>
              <a:t>під час РХБЯ інцидентів з урахуванням компетенції</a:t>
            </a:r>
            <a:endParaRPr lang="uk-UA" sz="400" dirty="0">
              <a:solidFill>
                <a:schemeClr val="tx1"/>
              </a:solidFill>
              <a:latin typeface="Times New Roman" panose="02020603050405020304" pitchFamily="18" charset="0"/>
              <a:cs typeface="Times New Roman" panose="02020603050405020304" pitchFamily="18" charset="0"/>
            </a:endParaRPr>
          </a:p>
          <a:p>
            <a:pPr indent="180000" algn="l"/>
            <a:r>
              <a:rPr lang="uk-UA" sz="1200" dirty="0">
                <a:solidFill>
                  <a:schemeClr val="tx1"/>
                </a:solidFill>
                <a:latin typeface="Times New Roman" panose="02020603050405020304" pitchFamily="18" charset="0"/>
                <a:cs typeface="Times New Roman" panose="02020603050405020304" pitchFamily="18" charset="0"/>
              </a:rPr>
              <a:t>- </a:t>
            </a:r>
            <a:r>
              <a:rPr lang="uk-UA" sz="1200" dirty="0">
                <a:solidFill>
                  <a:srgbClr val="C00000"/>
                </a:solidFill>
                <a:latin typeface="Times New Roman" panose="02020603050405020304" pitchFamily="18" charset="0"/>
                <a:cs typeface="Times New Roman" panose="02020603050405020304" pitchFamily="18" charset="0"/>
              </a:rPr>
              <a:t>оголошення про ситуацію </a:t>
            </a:r>
            <a:r>
              <a:rPr lang="uk-UA" sz="1200" dirty="0">
                <a:solidFill>
                  <a:schemeClr val="tx1"/>
                </a:solidFill>
                <a:latin typeface="Times New Roman" panose="02020603050405020304" pitchFamily="18" charset="0"/>
                <a:cs typeface="Times New Roman" panose="02020603050405020304" pitchFamily="18" charset="0"/>
              </a:rPr>
              <a:t>(інцидент) та </a:t>
            </a:r>
            <a:r>
              <a:rPr lang="uk-UA" sz="1200" dirty="0">
                <a:solidFill>
                  <a:srgbClr val="C00000"/>
                </a:solidFill>
                <a:latin typeface="Times New Roman" panose="02020603050405020304" pitchFamily="18" charset="0"/>
                <a:cs typeface="Times New Roman" panose="02020603050405020304" pitchFamily="18" charset="0"/>
              </a:rPr>
              <a:t>активація плану заходів</a:t>
            </a:r>
            <a:r>
              <a:rPr lang="uk-UA" sz="1200" dirty="0">
                <a:solidFill>
                  <a:schemeClr val="tx1"/>
                </a:solidFill>
                <a:latin typeface="Times New Roman" panose="02020603050405020304" pitchFamily="18" charset="0"/>
                <a:cs typeface="Times New Roman" panose="02020603050405020304" pitchFamily="18" charset="0"/>
              </a:rPr>
              <a:t> щодо реагування на надзвичайні ситуації;</a:t>
            </a:r>
          </a:p>
          <a:p>
            <a:pPr indent="180000" algn="l"/>
            <a:r>
              <a:rPr lang="uk-UA" sz="1200" dirty="0">
                <a:solidFill>
                  <a:schemeClr val="tx1"/>
                </a:solidFill>
                <a:latin typeface="Times New Roman" panose="02020603050405020304" pitchFamily="18" charset="0"/>
                <a:cs typeface="Times New Roman" panose="02020603050405020304" pitchFamily="18" charset="0"/>
              </a:rPr>
              <a:t>- проведення </a:t>
            </a:r>
            <a:r>
              <a:rPr lang="uk-UA" sz="1200" dirty="0">
                <a:solidFill>
                  <a:srgbClr val="C00000"/>
                </a:solidFill>
                <a:latin typeface="Times New Roman" panose="02020603050405020304" pitchFamily="18" charset="0"/>
                <a:cs typeface="Times New Roman" panose="02020603050405020304" pitchFamily="18" charset="0"/>
              </a:rPr>
              <a:t>оцінки ситуації </a:t>
            </a:r>
            <a:r>
              <a:rPr lang="uk-UA" sz="1200" dirty="0">
                <a:solidFill>
                  <a:schemeClr val="tx1"/>
                </a:solidFill>
                <a:latin typeface="Times New Roman" panose="02020603050405020304" pitchFamily="18" charset="0"/>
                <a:cs typeface="Times New Roman" panose="02020603050405020304" pitchFamily="18" charset="0"/>
              </a:rPr>
              <a:t>та </a:t>
            </a:r>
            <a:r>
              <a:rPr lang="uk-UA" sz="1200" dirty="0">
                <a:solidFill>
                  <a:srgbClr val="C00000"/>
                </a:solidFill>
                <a:latin typeface="Times New Roman" panose="02020603050405020304" pitchFamily="18" charset="0"/>
                <a:cs typeface="Times New Roman" panose="02020603050405020304" pitchFamily="18" charset="0"/>
              </a:rPr>
              <a:t>визначення рівня загрози </a:t>
            </a:r>
            <a:r>
              <a:rPr lang="uk-UA" sz="1200" dirty="0">
                <a:solidFill>
                  <a:schemeClr val="tx1"/>
                </a:solidFill>
                <a:latin typeface="Times New Roman" panose="02020603050405020304" pitchFamily="18" charset="0"/>
                <a:cs typeface="Times New Roman" panose="02020603050405020304" pitchFamily="18" charset="0"/>
              </a:rPr>
              <a:t>для населення та довкілля;</a:t>
            </a:r>
          </a:p>
          <a:p>
            <a:pPr indent="180000" algn="l"/>
            <a:r>
              <a:rPr lang="uk-UA" sz="1200" dirty="0">
                <a:solidFill>
                  <a:schemeClr val="tx1"/>
                </a:solidFill>
                <a:latin typeface="Times New Roman" panose="02020603050405020304" pitchFamily="18" charset="0"/>
                <a:cs typeface="Times New Roman" panose="02020603050405020304" pitchFamily="18" charset="0"/>
              </a:rPr>
              <a:t>- прийняття </a:t>
            </a:r>
            <a:r>
              <a:rPr lang="uk-UA" sz="1200" dirty="0">
                <a:solidFill>
                  <a:srgbClr val="C00000"/>
                </a:solidFill>
                <a:latin typeface="Times New Roman" panose="02020603050405020304" pitchFamily="18" charset="0"/>
                <a:cs typeface="Times New Roman" panose="02020603050405020304" pitchFamily="18" charset="0"/>
              </a:rPr>
              <a:t>заходів щодо захисту населення та довкілля</a:t>
            </a:r>
            <a:r>
              <a:rPr lang="uk-UA" sz="1200" dirty="0">
                <a:solidFill>
                  <a:schemeClr val="tx1"/>
                </a:solidFill>
                <a:latin typeface="Times New Roman" panose="02020603050405020304" pitchFamily="18" charset="0"/>
                <a:cs typeface="Times New Roman" panose="02020603050405020304" pitchFamily="18" charset="0"/>
              </a:rPr>
              <a:t>, евакуація населення (за необхідністю), встановлення зон обмеження, запровадження режиму карантину та інші пов'язані заходи;</a:t>
            </a:r>
          </a:p>
          <a:p>
            <a:pPr indent="180000" algn="l"/>
            <a:r>
              <a:rPr lang="uk-UA" sz="1200" dirty="0">
                <a:solidFill>
                  <a:schemeClr val="tx1"/>
                </a:solidFill>
                <a:latin typeface="Times New Roman" panose="02020603050405020304" pitchFamily="18" charset="0"/>
                <a:cs typeface="Times New Roman" panose="02020603050405020304" pitchFamily="18" charset="0"/>
              </a:rPr>
              <a:t>- організація </a:t>
            </a:r>
            <a:r>
              <a:rPr lang="uk-UA" sz="1200" dirty="0">
                <a:solidFill>
                  <a:srgbClr val="C00000"/>
                </a:solidFill>
                <a:latin typeface="Times New Roman" panose="02020603050405020304" pitchFamily="18" charset="0"/>
                <a:cs typeface="Times New Roman" panose="02020603050405020304" pitchFamily="18" charset="0"/>
              </a:rPr>
              <a:t>рятувальних робіт </a:t>
            </a:r>
            <a:r>
              <a:rPr lang="uk-UA" sz="1200" dirty="0">
                <a:solidFill>
                  <a:schemeClr val="tx1"/>
                </a:solidFill>
                <a:latin typeface="Times New Roman" panose="02020603050405020304" pitchFamily="18" charset="0"/>
                <a:cs typeface="Times New Roman" panose="02020603050405020304" pitchFamily="18" charset="0"/>
              </a:rPr>
              <a:t>та </a:t>
            </a:r>
            <a:r>
              <a:rPr lang="uk-UA" sz="1200" dirty="0">
                <a:solidFill>
                  <a:srgbClr val="C00000"/>
                </a:solidFill>
                <a:latin typeface="Times New Roman" panose="02020603050405020304" pitchFamily="18" charset="0"/>
                <a:cs typeface="Times New Roman" panose="02020603050405020304" pitchFamily="18" charset="0"/>
              </a:rPr>
              <a:t>ліквідація наслідків </a:t>
            </a:r>
            <a:r>
              <a:rPr lang="uk-UA" sz="1200" dirty="0">
                <a:solidFill>
                  <a:schemeClr val="tx1"/>
                </a:solidFill>
                <a:latin typeface="Times New Roman" panose="02020603050405020304" pitchFamily="18" charset="0"/>
                <a:cs typeface="Times New Roman" panose="02020603050405020304" pitchFamily="18" charset="0"/>
              </a:rPr>
              <a:t>інциденту;</a:t>
            </a:r>
          </a:p>
          <a:p>
            <a:pPr indent="180000" algn="l"/>
            <a:r>
              <a:rPr lang="uk-UA" sz="1200" dirty="0">
                <a:solidFill>
                  <a:schemeClr val="tx1"/>
                </a:solidFill>
                <a:latin typeface="Times New Roman" panose="02020603050405020304" pitchFamily="18" charset="0"/>
                <a:cs typeface="Times New Roman" panose="02020603050405020304" pitchFamily="18" charset="0"/>
              </a:rPr>
              <a:t>- проведення </a:t>
            </a:r>
            <a:r>
              <a:rPr lang="uk-UA" sz="1200" dirty="0">
                <a:solidFill>
                  <a:srgbClr val="C00000"/>
                </a:solidFill>
                <a:latin typeface="Times New Roman" panose="02020603050405020304" pitchFamily="18" charset="0"/>
                <a:cs typeface="Times New Roman" panose="02020603050405020304" pitchFamily="18" charset="0"/>
              </a:rPr>
              <a:t>відновлювальних робіт </a:t>
            </a:r>
            <a:r>
              <a:rPr lang="uk-UA" sz="1200" dirty="0">
                <a:solidFill>
                  <a:schemeClr val="tx1"/>
                </a:solidFill>
                <a:latin typeface="Times New Roman" panose="02020603050405020304" pitchFamily="18" charset="0"/>
                <a:cs typeface="Times New Roman" panose="02020603050405020304" pitchFamily="18" charset="0"/>
              </a:rPr>
              <a:t>та </a:t>
            </a:r>
            <a:r>
              <a:rPr lang="uk-UA" sz="1200" dirty="0">
                <a:solidFill>
                  <a:srgbClr val="C00000"/>
                </a:solidFill>
                <a:latin typeface="Times New Roman" panose="02020603050405020304" pitchFamily="18" charset="0"/>
                <a:cs typeface="Times New Roman" panose="02020603050405020304" pitchFamily="18" charset="0"/>
              </a:rPr>
              <a:t>реабілітація населення та довкілля</a:t>
            </a:r>
            <a:r>
              <a:rPr lang="uk-UA" sz="1200" dirty="0">
                <a:solidFill>
                  <a:schemeClr val="tx1"/>
                </a:solidFill>
                <a:latin typeface="Times New Roman" panose="02020603050405020304" pitchFamily="18" charset="0"/>
                <a:cs typeface="Times New Roman" panose="02020603050405020304" pitchFamily="18" charset="0"/>
              </a:rPr>
              <a:t>;</a:t>
            </a:r>
          </a:p>
          <a:p>
            <a:pPr indent="180000" algn="l"/>
            <a:r>
              <a:rPr lang="uk-UA" sz="1200" dirty="0">
                <a:solidFill>
                  <a:schemeClr val="tx1"/>
                </a:solidFill>
                <a:latin typeface="Times New Roman" panose="02020603050405020304" pitchFamily="18" charset="0"/>
                <a:cs typeface="Times New Roman" panose="02020603050405020304" pitchFamily="18" charset="0"/>
              </a:rPr>
              <a:t>- забезпечення моніторингу за станом здоров'я населення та довкілля, </a:t>
            </a:r>
            <a:r>
              <a:rPr lang="uk-UA" sz="1200" dirty="0">
                <a:solidFill>
                  <a:srgbClr val="C00000"/>
                </a:solidFill>
                <a:latin typeface="Times New Roman" panose="02020603050405020304" pitchFamily="18" charset="0"/>
                <a:cs typeface="Times New Roman" panose="02020603050405020304" pitchFamily="18" charset="0"/>
              </a:rPr>
              <a:t>визначення ризиків </a:t>
            </a:r>
            <a:r>
              <a:rPr lang="uk-UA" sz="1200" dirty="0">
                <a:solidFill>
                  <a:schemeClr val="tx1"/>
                </a:solidFill>
                <a:latin typeface="Times New Roman" panose="02020603050405020304" pitchFamily="18" charset="0"/>
                <a:cs typeface="Times New Roman" panose="02020603050405020304" pitchFamily="18" charset="0"/>
              </a:rPr>
              <a:t>та </a:t>
            </a:r>
            <a:r>
              <a:rPr lang="uk-UA" sz="1200" dirty="0">
                <a:solidFill>
                  <a:srgbClr val="C00000"/>
                </a:solidFill>
                <a:latin typeface="Times New Roman" panose="02020603050405020304" pitchFamily="18" charset="0"/>
                <a:cs typeface="Times New Roman" panose="02020603050405020304" pitchFamily="18" charset="0"/>
              </a:rPr>
              <a:t>попередження нових інцидентів</a:t>
            </a:r>
            <a:r>
              <a:rPr lang="uk-UA" sz="1200" dirty="0">
                <a:solidFill>
                  <a:schemeClr val="tx1"/>
                </a:solidFill>
                <a:latin typeface="Times New Roman" panose="02020603050405020304" pitchFamily="18" charset="0"/>
                <a:cs typeface="Times New Roman" panose="02020603050405020304" pitchFamily="18" charset="0"/>
              </a:rPr>
              <a:t>.</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39989" y="1051485"/>
            <a:ext cx="4488181" cy="381642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92500" lnSpcReduction="100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180000" algn="l"/>
            <a:r>
              <a:rPr lang="en-US" altLang="uk-UA" sz="1400" dirty="0">
                <a:solidFill>
                  <a:schemeClr val="tx1"/>
                </a:solidFill>
                <a:latin typeface="Times New Roman" panose="02020603050405020304" pitchFamily="18" charset="0"/>
                <a:cs typeface="Times New Roman" panose="02020603050405020304" pitchFamily="18" charset="0"/>
              </a:rPr>
              <a:t>Let's consider incidents in the plane of two directions:</a:t>
            </a:r>
          </a:p>
          <a:p>
            <a:pPr lvl="0" indent="180000" algn="l"/>
            <a:r>
              <a:rPr lang="en-US" altLang="uk-UA" sz="1400" dirty="0">
                <a:solidFill>
                  <a:schemeClr val="tx1"/>
                </a:solidFill>
                <a:latin typeface="Times New Roman" panose="02020603050405020304" pitchFamily="18" charset="0"/>
                <a:cs typeface="Times New Roman" panose="02020603050405020304" pitchFamily="18" charset="0"/>
              </a:rPr>
              <a:t>- an incident affecting the country as a whole or in some of its regions;</a:t>
            </a:r>
          </a:p>
          <a:p>
            <a:pPr lvl="0" indent="180000" algn="l"/>
            <a:r>
              <a:rPr lang="en-US" altLang="uk-UA" sz="1400" dirty="0">
                <a:solidFill>
                  <a:schemeClr val="tx1"/>
                </a:solidFill>
                <a:latin typeface="Times New Roman" panose="02020603050405020304" pitchFamily="18" charset="0"/>
                <a:cs typeface="Times New Roman" panose="02020603050405020304" pitchFamily="18" charset="0"/>
              </a:rPr>
              <a:t>- an incident on the state border or in nearby areas. </a:t>
            </a:r>
          </a:p>
          <a:p>
            <a:pPr indent="180000" algn="l"/>
            <a:endParaRPr lang="en-US" sz="1400" dirty="0">
              <a:solidFill>
                <a:schemeClr val="tx1"/>
              </a:solidFill>
              <a:latin typeface="Times New Roman" panose="02020603050405020304" pitchFamily="18" charset="0"/>
              <a:cs typeface="Times New Roman" panose="02020603050405020304" pitchFamily="18" charset="0"/>
            </a:endParaRPr>
          </a:p>
          <a:p>
            <a:pPr lvl="0" indent="180000"/>
            <a:r>
              <a:rPr lang="en-US" altLang="uk-UA" sz="1400" b="1" i="1" dirty="0">
                <a:solidFill>
                  <a:schemeClr val="tx1"/>
                </a:solidFill>
                <a:latin typeface="Times New Roman" panose="02020603050405020304" pitchFamily="18" charset="0"/>
                <a:cs typeface="Times New Roman" panose="02020603050405020304" pitchFamily="18" charset="0"/>
              </a:rPr>
              <a:t>General actions of state structures during CBRN incidents, taking into account competence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announcement of the situation (incident) and activation of the emergency response plan;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assessment of the situation and determination of the level of threat to the population and the environment;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taking measures to protect the population and the environment, evacuating the population (if necessary), establishing restriction zones, introducing a quarantine regime and other related measures;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organization of rescue operations and liquidation of the consequences of the incident;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carrying out restoration works and rehabilitation of the population and the environment; </a:t>
            </a:r>
          </a:p>
          <a:p>
            <a:pPr indent="180000" algn="just"/>
            <a:r>
              <a:rPr lang="en-US" altLang="uk-UA" sz="1300" dirty="0">
                <a:solidFill>
                  <a:schemeClr val="tx1"/>
                </a:solidFill>
                <a:latin typeface="Times New Roman" panose="02020603050405020304" pitchFamily="18" charset="0"/>
                <a:cs typeface="Times New Roman" panose="02020603050405020304" pitchFamily="18" charset="0"/>
              </a:rPr>
              <a:t>- ensuring monitoring of the health of the population and the environment, identifying risks and preventing new incidents.</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67017"/>
            <a:ext cx="184731" cy="32316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9944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9"/>
            <a:ext cx="8895243" cy="35176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1800" dirty="0">
                <a:latin typeface="Arial Black" pitchFamily="2" charset="-52"/>
                <a:ea typeface="Calibri" pitchFamily="2" charset="-52"/>
                <a:cs typeface="Calibri" pitchFamily="2" charset="-52"/>
              </a:rPr>
              <a:t>Step-by-step actions of the department during the CBRN incidents</a:t>
            </a:r>
            <a:endParaRPr lang="en-US" sz="18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752954"/>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85000" lnSpcReduction="2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r>
              <a:rPr lang="uk-UA" sz="1600" b="1" i="1" u="sng" dirty="0">
                <a:solidFill>
                  <a:schemeClr val="tx1"/>
                </a:solidFill>
                <a:latin typeface="Times New Roman" panose="02020603050405020304" pitchFamily="18" charset="0"/>
                <a:cs typeface="Times New Roman" panose="02020603050405020304" pitchFamily="18" charset="0"/>
              </a:rPr>
              <a:t>Дії органу Державної прикордонної служби України </a:t>
            </a:r>
            <a:r>
              <a:rPr lang="uk-UA" sz="1600" b="1" i="1" dirty="0">
                <a:solidFill>
                  <a:schemeClr val="tx1"/>
                </a:solidFill>
                <a:latin typeface="Times New Roman" panose="02020603050405020304" pitchFamily="18" charset="0"/>
                <a:cs typeface="Times New Roman" panose="02020603050405020304" pitchFamily="18" charset="0"/>
              </a:rPr>
              <a:t>при виникненні інцидентів </a:t>
            </a:r>
          </a:p>
          <a:p>
            <a:pPr indent="180000" algn="just"/>
            <a:r>
              <a:rPr lang="uk-UA" sz="1600" dirty="0">
                <a:solidFill>
                  <a:srgbClr val="C00000"/>
                </a:solidFill>
                <a:latin typeface="Times New Roman" panose="02020603050405020304" pitchFamily="18" charset="0"/>
                <a:cs typeface="Times New Roman" panose="02020603050405020304" pitchFamily="18" charset="0"/>
              </a:rPr>
              <a:t>Представники</a:t>
            </a:r>
            <a:r>
              <a:rPr lang="uk-UA" sz="1600" dirty="0">
                <a:solidFill>
                  <a:schemeClr val="tx1"/>
                </a:solidFill>
                <a:latin typeface="Times New Roman" panose="02020603050405020304" pitchFamily="18" charset="0"/>
                <a:cs typeface="Times New Roman" panose="02020603050405020304" pitchFamily="18" charset="0"/>
              </a:rPr>
              <a:t> Державної прикордонної служби України на державному кордоні </a:t>
            </a:r>
            <a:r>
              <a:rPr lang="uk-UA" sz="1600" dirty="0">
                <a:solidFill>
                  <a:srgbClr val="C00000"/>
                </a:solidFill>
                <a:latin typeface="Times New Roman" panose="02020603050405020304" pitchFamily="18" charset="0"/>
                <a:cs typeface="Times New Roman" panose="02020603050405020304" pitchFamily="18" charset="0"/>
              </a:rPr>
              <a:t>можуть потрапити першими під дію інциденту</a:t>
            </a:r>
            <a:r>
              <a:rPr lang="uk-UA" sz="1600" dirty="0">
                <a:solidFill>
                  <a:schemeClr val="tx1"/>
                </a:solidFill>
                <a:latin typeface="Times New Roman" panose="02020603050405020304" pitchFamily="18" charset="0"/>
                <a:cs typeface="Times New Roman" panose="02020603050405020304" pitchFamily="18" charset="0"/>
              </a:rPr>
              <a:t>. </a:t>
            </a:r>
          </a:p>
          <a:p>
            <a:pPr indent="180000" algn="just"/>
            <a:endParaRPr lang="uk-UA" sz="600" dirty="0">
              <a:solidFill>
                <a:schemeClr val="tx1"/>
              </a:solidFill>
              <a:latin typeface="Times New Roman" panose="02020603050405020304" pitchFamily="18" charset="0"/>
              <a:cs typeface="Times New Roman" panose="02020603050405020304" pitchFamily="18" charset="0"/>
            </a:endParaRPr>
          </a:p>
          <a:p>
            <a:pPr indent="180000" algn="just"/>
            <a:r>
              <a:rPr lang="uk-UA" sz="1600" b="1" dirty="0">
                <a:solidFill>
                  <a:srgbClr val="C00000"/>
                </a:solidFill>
                <a:latin typeface="Times New Roman" panose="02020603050405020304" pitchFamily="18" charset="0"/>
                <a:cs typeface="Times New Roman" panose="02020603050405020304" pitchFamily="18" charset="0"/>
              </a:rPr>
              <a:t>Орієнтовний алгоритм </a:t>
            </a:r>
            <a:r>
              <a:rPr lang="uk-UA" sz="1600" dirty="0">
                <a:solidFill>
                  <a:schemeClr val="tx1"/>
                </a:solidFill>
                <a:latin typeface="Times New Roman" panose="02020603050405020304" pitchFamily="18" charset="0"/>
                <a:cs typeface="Times New Roman" panose="02020603050405020304" pitchFamily="18" charset="0"/>
              </a:rPr>
              <a:t>дій в таких випадках:</a:t>
            </a:r>
          </a:p>
          <a:p>
            <a:pPr lvl="0" indent="180000" algn="just"/>
            <a:r>
              <a:rPr lang="uk-UA" sz="1400" dirty="0">
                <a:solidFill>
                  <a:schemeClr val="tx1"/>
                </a:solidFill>
                <a:latin typeface="Times New Roman" panose="02020603050405020304" pitchFamily="18" charset="0"/>
                <a:cs typeface="Times New Roman" panose="02020603050405020304" pitchFamily="18" charset="0"/>
              </a:rPr>
              <a:t>- встановлення </a:t>
            </a:r>
            <a:r>
              <a:rPr lang="uk-UA" sz="1400" dirty="0">
                <a:solidFill>
                  <a:srgbClr val="C00000"/>
                </a:solidFill>
                <a:latin typeface="Times New Roman" panose="02020603050405020304" pitchFamily="18" charset="0"/>
                <a:cs typeface="Times New Roman" panose="02020603050405020304" pitchFamily="18" charset="0"/>
              </a:rPr>
              <a:t>контролю над зоною інциденту </a:t>
            </a:r>
            <a:r>
              <a:rPr lang="uk-UA" sz="1400" dirty="0">
                <a:solidFill>
                  <a:schemeClr val="tx1"/>
                </a:solidFill>
                <a:latin typeface="Times New Roman" panose="02020603050405020304" pitchFamily="18" charset="0"/>
                <a:cs typeface="Times New Roman" panose="02020603050405020304" pitchFamily="18" charset="0"/>
              </a:rPr>
              <a:t>та запобігання проникненню людей в цю зону. При необхідності, </a:t>
            </a:r>
            <a:r>
              <a:rPr lang="uk-UA" sz="1400" dirty="0">
                <a:solidFill>
                  <a:srgbClr val="C00000"/>
                </a:solidFill>
                <a:latin typeface="Times New Roman" panose="02020603050405020304" pitchFamily="18" charset="0"/>
                <a:cs typeface="Times New Roman" panose="02020603050405020304" pitchFamily="18" charset="0"/>
              </a:rPr>
              <a:t>викликаються</a:t>
            </a:r>
            <a:r>
              <a:rPr lang="uk-UA" sz="1400" dirty="0">
                <a:solidFill>
                  <a:schemeClr val="tx1"/>
                </a:solidFill>
                <a:latin typeface="Times New Roman" panose="02020603050405020304" pitchFamily="18" charset="0"/>
                <a:cs typeface="Times New Roman" panose="02020603050405020304" pitchFamily="18" charset="0"/>
              </a:rPr>
              <a:t> на місце </a:t>
            </a:r>
            <a:r>
              <a:rPr lang="uk-UA" sz="1400" dirty="0">
                <a:solidFill>
                  <a:srgbClr val="C00000"/>
                </a:solidFill>
                <a:latin typeface="Times New Roman" panose="02020603050405020304" pitchFamily="18" charset="0"/>
                <a:cs typeface="Times New Roman" panose="02020603050405020304" pitchFamily="18" charset="0"/>
              </a:rPr>
              <a:t>інші екстрені служби</a:t>
            </a:r>
            <a:r>
              <a:rPr lang="uk-UA" sz="1400" dirty="0">
                <a:solidFill>
                  <a:schemeClr val="tx1"/>
                </a:solidFill>
                <a:latin typeface="Times New Roman" panose="02020603050405020304" pitchFamily="18" charset="0"/>
                <a:cs typeface="Times New Roman" panose="02020603050405020304" pitchFamily="18" charset="0"/>
              </a:rPr>
              <a:t>, таких як пожежна чи медична служби;</a:t>
            </a:r>
          </a:p>
          <a:p>
            <a:pPr lvl="0" indent="180000" algn="just"/>
            <a:r>
              <a:rPr lang="uk-UA" sz="1400" dirty="0">
                <a:solidFill>
                  <a:schemeClr val="tx1"/>
                </a:solidFill>
                <a:latin typeface="Times New Roman" panose="02020603050405020304" pitchFamily="18" charset="0"/>
                <a:cs typeface="Times New Roman" panose="02020603050405020304" pitchFamily="18" charset="0"/>
              </a:rPr>
              <a:t>- </a:t>
            </a:r>
            <a:r>
              <a:rPr lang="uk-UA" sz="1400" dirty="0">
                <a:solidFill>
                  <a:srgbClr val="C00000"/>
                </a:solidFill>
                <a:latin typeface="Times New Roman" panose="02020603050405020304" pitchFamily="18" charset="0"/>
                <a:cs typeface="Times New Roman" panose="02020603050405020304" pitchFamily="18" charset="0"/>
              </a:rPr>
              <a:t>оцінка рівня небезпеки </a:t>
            </a:r>
            <a:r>
              <a:rPr lang="uk-UA" sz="1400" dirty="0">
                <a:solidFill>
                  <a:schemeClr val="tx1"/>
                </a:solidFill>
                <a:latin typeface="Times New Roman" panose="02020603050405020304" pitchFamily="18" charset="0"/>
                <a:cs typeface="Times New Roman" panose="02020603050405020304" pitchFamily="18" charset="0"/>
              </a:rPr>
              <a:t>і відповідне </a:t>
            </a:r>
            <a:r>
              <a:rPr lang="uk-UA" sz="1400" dirty="0">
                <a:solidFill>
                  <a:srgbClr val="C00000"/>
                </a:solidFill>
                <a:latin typeface="Times New Roman" panose="02020603050405020304" pitchFamily="18" charset="0"/>
                <a:cs typeface="Times New Roman" panose="02020603050405020304" pitchFamily="18" charset="0"/>
              </a:rPr>
              <a:t>вжиття заходів безпеки для захисту працівників і громадян</a:t>
            </a:r>
            <a:r>
              <a:rPr lang="uk-UA" sz="1400" dirty="0">
                <a:solidFill>
                  <a:schemeClr val="tx1"/>
                </a:solidFill>
                <a:latin typeface="Times New Roman" panose="02020603050405020304" pitchFamily="18" charset="0"/>
                <a:cs typeface="Times New Roman" panose="02020603050405020304" pitchFamily="18" charset="0"/>
              </a:rPr>
              <a:t>. Це може включати в себе встановлення контрольних пунктів та проведення оглядів осіб, що перетинають кордон, на наявність хімічних, біологічних або радіаційних речовин;</a:t>
            </a:r>
          </a:p>
          <a:p>
            <a:pPr lvl="0" indent="180000" algn="just"/>
            <a:r>
              <a:rPr lang="uk-UA" sz="1400" dirty="0">
                <a:solidFill>
                  <a:schemeClr val="tx1"/>
                </a:solidFill>
                <a:latin typeface="Times New Roman" panose="02020603050405020304" pitchFamily="18" charset="0"/>
                <a:cs typeface="Times New Roman" panose="02020603050405020304" pitchFamily="18" charset="0"/>
              </a:rPr>
              <a:t>- проведення </a:t>
            </a:r>
            <a:r>
              <a:rPr lang="uk-UA" sz="1400" dirty="0">
                <a:solidFill>
                  <a:srgbClr val="C00000"/>
                </a:solidFill>
                <a:latin typeface="Times New Roman" panose="02020603050405020304" pitchFamily="18" charset="0"/>
                <a:cs typeface="Times New Roman" panose="02020603050405020304" pitchFamily="18" charset="0"/>
              </a:rPr>
              <a:t>інформаційної кампанії щодо заходів безпеки </a:t>
            </a:r>
            <a:r>
              <a:rPr lang="uk-UA" sz="1400" dirty="0">
                <a:solidFill>
                  <a:schemeClr val="tx1"/>
                </a:solidFill>
                <a:latin typeface="Times New Roman" panose="02020603050405020304" pitchFamily="18" charset="0"/>
                <a:cs typeface="Times New Roman" panose="02020603050405020304" pitchFamily="18" charset="0"/>
              </a:rPr>
              <a:t>для громадян, що мешкають в зоні впливу інциденту;</a:t>
            </a:r>
          </a:p>
          <a:p>
            <a:pPr indent="180000" algn="just"/>
            <a:r>
              <a:rPr lang="uk-UA" sz="1400" dirty="0">
                <a:solidFill>
                  <a:schemeClr val="tx1"/>
                </a:solidFill>
                <a:latin typeface="Times New Roman" panose="02020603050405020304" pitchFamily="18" charset="0"/>
                <a:cs typeface="Times New Roman" panose="02020603050405020304" pitchFamily="18" charset="0"/>
              </a:rPr>
              <a:t>- забезпечення </a:t>
            </a:r>
            <a:r>
              <a:rPr lang="uk-UA" sz="1400" dirty="0">
                <a:solidFill>
                  <a:srgbClr val="C00000"/>
                </a:solidFill>
                <a:latin typeface="Times New Roman" panose="02020603050405020304" pitchFamily="18" charset="0"/>
                <a:cs typeface="Times New Roman" panose="02020603050405020304" pitchFamily="18" charset="0"/>
              </a:rPr>
              <a:t>взаємодії з іншими державними службами і організаціями</a:t>
            </a:r>
            <a:r>
              <a:rPr lang="uk-UA" sz="1400" dirty="0">
                <a:solidFill>
                  <a:schemeClr val="tx1"/>
                </a:solidFill>
                <a:latin typeface="Times New Roman" panose="02020603050405020304" pitchFamily="18" charset="0"/>
                <a:cs typeface="Times New Roman" panose="02020603050405020304" pitchFamily="18" charset="0"/>
              </a:rPr>
              <a:t> з метою ефективної координації дій при реагуванні на інциденти</a:t>
            </a:r>
            <a:r>
              <a:rPr lang="uk-UA" sz="1500" dirty="0">
                <a:solidFill>
                  <a:schemeClr val="tx1"/>
                </a:solidFill>
                <a:latin typeface="Times New Roman" panose="02020603050405020304" pitchFamily="18" charset="0"/>
                <a:cs typeface="Times New Roman" panose="02020603050405020304" pitchFamily="18" charset="0"/>
              </a:rPr>
              <a:t>;</a:t>
            </a:r>
            <a:endParaRPr lang="uk-UA" sz="1400" dirty="0">
              <a:solidFill>
                <a:schemeClr val="tx1"/>
              </a:solidFill>
              <a:latin typeface="Times New Roman" panose="02020603050405020304" pitchFamily="18" charset="0"/>
              <a:cs typeface="Times New Roman" panose="02020603050405020304" pitchFamily="18" charset="0"/>
            </a:endParaRPr>
          </a:p>
          <a:p>
            <a:pPr lvl="0" indent="180000" algn="just"/>
            <a:r>
              <a:rPr lang="uk-UA" sz="1400" dirty="0">
                <a:solidFill>
                  <a:schemeClr val="tx1"/>
                </a:solidFill>
                <a:latin typeface="Times New Roman" panose="02020603050405020304" pitchFamily="18" charset="0"/>
                <a:cs typeface="Times New Roman" panose="02020603050405020304" pitchFamily="18" charset="0"/>
              </a:rPr>
              <a:t>- вжиття заходів щодо </a:t>
            </a:r>
            <a:r>
              <a:rPr lang="uk-UA" sz="1400" dirty="0">
                <a:solidFill>
                  <a:srgbClr val="C00000"/>
                </a:solidFill>
                <a:latin typeface="Times New Roman" panose="02020603050405020304" pitchFamily="18" charset="0"/>
                <a:cs typeface="Times New Roman" panose="02020603050405020304" pitchFamily="18" charset="0"/>
              </a:rPr>
              <a:t>відновлення порядку після завершення інциденту</a:t>
            </a:r>
            <a:r>
              <a:rPr lang="uk-UA" sz="1400" dirty="0">
                <a:solidFill>
                  <a:schemeClr val="tx1"/>
                </a:solidFill>
                <a:latin typeface="Times New Roman" panose="02020603050405020304" pitchFamily="18" charset="0"/>
                <a:cs typeface="Times New Roman" panose="02020603050405020304" pitchFamily="18" charset="0"/>
              </a:rPr>
              <a:t>, які можуть включати у себе очищення території, </a:t>
            </a:r>
            <a:r>
              <a:rPr lang="uk-UA" sz="1400" dirty="0" err="1">
                <a:solidFill>
                  <a:schemeClr val="tx1"/>
                </a:solidFill>
                <a:latin typeface="Times New Roman" panose="02020603050405020304" pitchFamily="18" charset="0"/>
                <a:cs typeface="Times New Roman" panose="02020603050405020304" pitchFamily="18" charset="0"/>
              </a:rPr>
              <a:t>деконтамінацію</a:t>
            </a:r>
            <a:r>
              <a:rPr lang="uk-UA" sz="1400" dirty="0">
                <a:solidFill>
                  <a:schemeClr val="tx1"/>
                </a:solidFill>
                <a:latin typeface="Times New Roman" panose="02020603050405020304" pitchFamily="18" charset="0"/>
                <a:cs typeface="Times New Roman" panose="02020603050405020304" pitchFamily="18" charset="0"/>
              </a:rPr>
              <a:t> та реконструкцію інфраструктури;</a:t>
            </a:r>
          </a:p>
          <a:p>
            <a:pPr lvl="0" indent="180000" algn="just"/>
            <a:r>
              <a:rPr lang="uk-UA" sz="1400" dirty="0">
                <a:solidFill>
                  <a:schemeClr val="tx1"/>
                </a:solidFill>
                <a:latin typeface="Times New Roman" panose="02020603050405020304" pitchFamily="18" charset="0"/>
                <a:cs typeface="Times New Roman" panose="02020603050405020304" pitchFamily="18" charset="0"/>
              </a:rPr>
              <a:t>- проведення </a:t>
            </a:r>
            <a:r>
              <a:rPr lang="uk-UA" sz="1400" dirty="0">
                <a:solidFill>
                  <a:srgbClr val="C00000"/>
                </a:solidFill>
                <a:latin typeface="Times New Roman" panose="02020603050405020304" pitchFamily="18" charset="0"/>
                <a:cs typeface="Times New Roman" panose="02020603050405020304" pitchFamily="18" charset="0"/>
              </a:rPr>
              <a:t>розслідування причин </a:t>
            </a:r>
            <a:r>
              <a:rPr lang="uk-UA" sz="1400" dirty="0">
                <a:solidFill>
                  <a:schemeClr val="tx1"/>
                </a:solidFill>
                <a:latin typeface="Times New Roman" panose="02020603050405020304" pitchFamily="18" charset="0"/>
                <a:cs typeface="Times New Roman" panose="02020603050405020304" pitchFamily="18" charset="0"/>
              </a:rPr>
              <a:t>виникнення інциденту, </a:t>
            </a:r>
            <a:r>
              <a:rPr lang="uk-UA" sz="1400" dirty="0">
                <a:solidFill>
                  <a:srgbClr val="C00000"/>
                </a:solidFill>
                <a:latin typeface="Times New Roman" panose="02020603050405020304" pitchFamily="18" charset="0"/>
                <a:cs typeface="Times New Roman" panose="02020603050405020304" pitchFamily="18" charset="0"/>
              </a:rPr>
              <a:t>оцінка рівня небезпеки </a:t>
            </a:r>
            <a:r>
              <a:rPr lang="uk-UA" sz="1400" dirty="0">
                <a:solidFill>
                  <a:schemeClr val="tx1"/>
                </a:solidFill>
                <a:latin typeface="Times New Roman" panose="02020603050405020304" pitchFamily="18" charset="0"/>
                <a:cs typeface="Times New Roman" panose="02020603050405020304" pitchFamily="18" charset="0"/>
              </a:rPr>
              <a:t>і відповідальності за те, що сталося.</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572000" y="745657"/>
            <a:ext cx="4473894"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92500" lnSpcReduction="100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defTabSz="914400" eaLnBrk="0" fontAlgn="base" hangingPunct="0">
              <a:spcBef>
                <a:spcPct val="0"/>
              </a:spcBef>
              <a:spcAft>
                <a:spcPct val="0"/>
              </a:spcAft>
            </a:pPr>
            <a:r>
              <a:rPr lang="en-US" altLang="uk-UA" sz="1400" b="1" i="1" dirty="0">
                <a:solidFill>
                  <a:schemeClr val="tx1"/>
                </a:solidFill>
                <a:latin typeface="Times New Roman" panose="02020603050405020304" pitchFamily="18" charset="0"/>
                <a:cs typeface="Times New Roman" panose="02020603050405020304" pitchFamily="18" charset="0"/>
              </a:rPr>
              <a:t>Actions of the State Border Service of Ukraine in case of incidents </a:t>
            </a:r>
          </a:p>
          <a:p>
            <a:pPr indent="180000" algn="just"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Representatives of the State Border Guard Service of Ukraine at the state border may be the first to be affected by the incident. </a:t>
            </a:r>
          </a:p>
          <a:p>
            <a:pPr indent="180000" algn="just" defTabSz="914400" eaLnBrk="0" fontAlgn="base" hangingPunct="0">
              <a:spcBef>
                <a:spcPct val="0"/>
              </a:spcBef>
              <a:spcAft>
                <a:spcPct val="0"/>
              </a:spcAft>
            </a:pPr>
            <a:endParaRPr lang="uk-UA" altLang="uk-UA" sz="500" dirty="0">
              <a:solidFill>
                <a:schemeClr val="tx1"/>
              </a:solidFill>
              <a:latin typeface="Times New Roman" panose="02020603050405020304" pitchFamily="18" charset="0"/>
              <a:cs typeface="Times New Roman" panose="02020603050405020304" pitchFamily="18" charset="0"/>
            </a:endParaRPr>
          </a:p>
          <a:p>
            <a:pPr indent="180000" algn="just"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Approximate algorithm of actions in such cases: </a:t>
            </a:r>
          </a:p>
          <a:p>
            <a:pPr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establishing control over the incident area and preventing people from entering this area. If necessary, other emergency services, such as fire or medical services, are called to the scene; </a:t>
            </a:r>
          </a:p>
          <a:p>
            <a:pPr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assessment of the level of danger and the appropriate adoption of security measures to protect workers and citizens. This may include setting up checkpoints and screening people crossing the border for chemical, biological or radioactive substances; </a:t>
            </a:r>
          </a:p>
          <a:p>
            <a:pPr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carrying out an information campaign regarding safety measures for citizens living in the area affected by the incident; </a:t>
            </a:r>
            <a:endParaRPr lang="uk-UA" altLang="uk-UA" sz="1300" dirty="0">
              <a:solidFill>
                <a:schemeClr val="tx1"/>
              </a:solidFill>
              <a:latin typeface="Times New Roman" panose="02020603050405020304" pitchFamily="18" charset="0"/>
              <a:cs typeface="Times New Roman" panose="02020603050405020304" pitchFamily="18" charset="0"/>
            </a:endParaRPr>
          </a:p>
          <a:p>
            <a:pPr lvl="0"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ensuring interaction with other state services and organizations for the purpose of effective coordination of actions when responding to incidents</a:t>
            </a:r>
            <a:r>
              <a:rPr lang="uk-UA" altLang="uk-UA" sz="1300" dirty="0">
                <a:solidFill>
                  <a:schemeClr val="tx1"/>
                </a:solidFill>
                <a:latin typeface="Times New Roman" panose="02020603050405020304" pitchFamily="18" charset="0"/>
                <a:cs typeface="Times New Roman" panose="02020603050405020304" pitchFamily="18" charset="0"/>
              </a:rPr>
              <a:t>;</a:t>
            </a:r>
            <a:endParaRPr lang="en-US" altLang="uk-UA" sz="1300" dirty="0">
              <a:solidFill>
                <a:schemeClr val="tx1"/>
              </a:solidFill>
              <a:latin typeface="Times New Roman" panose="02020603050405020304" pitchFamily="18" charset="0"/>
              <a:cs typeface="Times New Roman" panose="02020603050405020304" pitchFamily="18" charset="0"/>
            </a:endParaRPr>
          </a:p>
          <a:p>
            <a:pPr lvl="0"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taking measures to restore order after the incident, which may include cleaning the territory, decontamination and reconstruction of the infrastructure; </a:t>
            </a:r>
          </a:p>
          <a:p>
            <a:pPr lvl="0" indent="180000" algn="just" defTabSz="914400" eaLnBrk="0" fontAlgn="base" hangingPunct="0">
              <a:spcBef>
                <a:spcPct val="0"/>
              </a:spcBef>
              <a:spcAft>
                <a:spcPct val="0"/>
              </a:spcAft>
            </a:pPr>
            <a:r>
              <a:rPr lang="en-US" altLang="uk-UA" sz="1300" dirty="0">
                <a:solidFill>
                  <a:schemeClr val="tx1"/>
                </a:solidFill>
                <a:latin typeface="Times New Roman" panose="02020603050405020304" pitchFamily="18" charset="0"/>
                <a:cs typeface="Times New Roman" panose="02020603050405020304" pitchFamily="18" charset="0"/>
              </a:rPr>
              <a:t>- conducting an investigation into the causes of the incident, assessing the level of danger and responsibility for what happened</a:t>
            </a:r>
            <a:endParaRPr lang="uk-UA" altLang="uk-UA" sz="1200" dirty="0">
              <a:solidFill>
                <a:schemeClr val="tx1"/>
              </a:solidFill>
              <a:latin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pPr>
            <a:endParaRPr lang="uk-UA" altLang="uk-UA" sz="1400" b="1" i="1" dirty="0">
              <a:solidFill>
                <a:schemeClr val="tx1"/>
              </a:solidFill>
              <a:latin typeface="Times New Roman" panose="02020603050405020304" pitchFamily="18" charset="0"/>
              <a:cs typeface="Times New Roman" panose="02020603050405020304" pitchFamily="18" charset="0"/>
            </a:endParaRPr>
          </a:p>
          <a:p>
            <a:pPr algn="l"/>
            <a:endParaRPr lang="uk-UA"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828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9"/>
            <a:ext cx="8895243" cy="35176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1800" dirty="0">
                <a:latin typeface="Arial Black" pitchFamily="2" charset="-52"/>
                <a:ea typeface="Calibri" pitchFamily="2" charset="-52"/>
                <a:cs typeface="Calibri" pitchFamily="2" charset="-52"/>
              </a:rPr>
              <a:t>Step-by-step actions of the department during the CBRN incidents</a:t>
            </a:r>
            <a:endParaRPr lang="en-US" sz="18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752954"/>
            <a:ext cx="4488181" cy="4114956"/>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85000" lnSpcReduction="2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180000" algn="just"/>
            <a:r>
              <a:rPr lang="uk-UA" sz="1600" b="1" i="1" u="sng" dirty="0">
                <a:solidFill>
                  <a:schemeClr val="tx1"/>
                </a:solidFill>
                <a:latin typeface="Times New Roman" panose="02020603050405020304" pitchFamily="18" charset="0"/>
                <a:cs typeface="Times New Roman" panose="02020603050405020304" pitchFamily="18" charset="0"/>
              </a:rPr>
              <a:t>Особливості</a:t>
            </a:r>
            <a:r>
              <a:rPr lang="uk-UA" sz="1600" b="1" i="1" dirty="0">
                <a:solidFill>
                  <a:schemeClr val="tx1"/>
                </a:solidFill>
                <a:latin typeface="Times New Roman" panose="02020603050405020304" pitchFamily="18" charset="0"/>
                <a:cs typeface="Times New Roman" panose="02020603050405020304" pitchFamily="18" charset="0"/>
              </a:rPr>
              <a:t> під час проведення заходів </a:t>
            </a:r>
            <a:r>
              <a:rPr lang="uk-UA" sz="1500" dirty="0">
                <a:solidFill>
                  <a:schemeClr val="tx1"/>
                </a:solidFill>
                <a:latin typeface="Times New Roman" panose="02020603050405020304" pitchFamily="18" charset="0"/>
                <a:cs typeface="Times New Roman" panose="02020603050405020304" pitchFamily="18" charset="0"/>
              </a:rPr>
              <a:t>з реагування на РХБЯ інциденти на державному кордоні:</a:t>
            </a:r>
          </a:p>
          <a:p>
            <a:pPr indent="180000" algn="just"/>
            <a:endParaRPr lang="uk-UA" sz="1500" dirty="0">
              <a:solidFill>
                <a:schemeClr val="tx1"/>
              </a:solidFill>
              <a:latin typeface="Times New Roman" panose="02020603050405020304" pitchFamily="18" charset="0"/>
              <a:cs typeface="Times New Roman" panose="02020603050405020304" pitchFamily="18" charset="0"/>
            </a:endParaRPr>
          </a:p>
          <a:p>
            <a:pPr lvl="0" indent="180000" algn="just"/>
            <a:r>
              <a:rPr lang="uk-UA" sz="1500" dirty="0">
                <a:solidFill>
                  <a:schemeClr val="tx1"/>
                </a:solidFill>
                <a:latin typeface="Times New Roman" panose="02020603050405020304" pitchFamily="18" charset="0"/>
                <a:cs typeface="Times New Roman" panose="02020603050405020304" pitchFamily="18" charset="0"/>
              </a:rPr>
              <a:t>- </a:t>
            </a:r>
            <a:r>
              <a:rPr lang="uk-UA" sz="1500" dirty="0">
                <a:solidFill>
                  <a:srgbClr val="C00000"/>
                </a:solidFill>
                <a:latin typeface="Times New Roman" panose="02020603050405020304" pitchFamily="18" charset="0"/>
                <a:cs typeface="Times New Roman" panose="02020603050405020304" pitchFamily="18" charset="0"/>
              </a:rPr>
              <a:t>безпека працівників та громадян </a:t>
            </a:r>
            <a:r>
              <a:rPr lang="uk-UA" sz="1500" dirty="0">
                <a:solidFill>
                  <a:schemeClr val="tx1"/>
                </a:solidFill>
                <a:latin typeface="Times New Roman" panose="02020603050405020304" pitchFamily="18" charset="0"/>
                <a:cs typeface="Times New Roman" panose="02020603050405020304" pitchFamily="18" charset="0"/>
              </a:rPr>
              <a:t>має бути </a:t>
            </a:r>
            <a:r>
              <a:rPr lang="uk-UA" sz="1500" dirty="0">
                <a:solidFill>
                  <a:srgbClr val="C00000"/>
                </a:solidFill>
                <a:latin typeface="Times New Roman" panose="02020603050405020304" pitchFamily="18" charset="0"/>
                <a:cs typeface="Times New Roman" panose="02020603050405020304" pitchFamily="18" charset="0"/>
              </a:rPr>
              <a:t>на першому місці</a:t>
            </a:r>
            <a:r>
              <a:rPr lang="uk-UA" sz="1500" dirty="0">
                <a:solidFill>
                  <a:schemeClr val="tx1"/>
                </a:solidFill>
                <a:latin typeface="Times New Roman" panose="02020603050405020304" pitchFamily="18" charset="0"/>
                <a:cs typeface="Times New Roman" panose="02020603050405020304" pitchFamily="18" charset="0"/>
              </a:rPr>
              <a:t>. Працівники повинні мати необхідні засоби індивідуального захисту та знати правила їх використання;</a:t>
            </a:r>
          </a:p>
          <a:p>
            <a:pPr lvl="0" indent="180000" algn="just"/>
            <a:r>
              <a:rPr lang="uk-UA" sz="1500" dirty="0">
                <a:solidFill>
                  <a:schemeClr val="tx1"/>
                </a:solidFill>
                <a:latin typeface="Times New Roman" panose="02020603050405020304" pitchFamily="18" charset="0"/>
                <a:cs typeface="Times New Roman" panose="02020603050405020304" pitchFamily="18" charset="0"/>
              </a:rPr>
              <a:t>- </a:t>
            </a:r>
            <a:r>
              <a:rPr lang="uk-UA" sz="1500" dirty="0">
                <a:solidFill>
                  <a:srgbClr val="C00000"/>
                </a:solidFill>
                <a:latin typeface="Times New Roman" panose="02020603050405020304" pitchFamily="18" charset="0"/>
                <a:cs typeface="Times New Roman" panose="02020603050405020304" pitchFamily="18" charset="0"/>
              </a:rPr>
              <a:t>кожна ситуація є унікальною</a:t>
            </a:r>
            <a:r>
              <a:rPr lang="uk-UA" sz="1500" dirty="0">
                <a:solidFill>
                  <a:schemeClr val="tx1"/>
                </a:solidFill>
                <a:latin typeface="Times New Roman" panose="02020603050405020304" pitchFamily="18" charset="0"/>
                <a:cs typeface="Times New Roman" panose="02020603050405020304" pitchFamily="18" charset="0"/>
              </a:rPr>
              <a:t>, тому заходи повинні бути адаптовані до конкретної ситуації;</a:t>
            </a:r>
          </a:p>
          <a:p>
            <a:pPr lvl="0" indent="180000" algn="just"/>
            <a:r>
              <a:rPr lang="uk-UA" sz="1500" dirty="0">
                <a:solidFill>
                  <a:schemeClr val="tx1"/>
                </a:solidFill>
                <a:latin typeface="Times New Roman" panose="02020603050405020304" pitchFamily="18" charset="0"/>
                <a:cs typeface="Times New Roman" panose="02020603050405020304" pitchFamily="18" charset="0"/>
              </a:rPr>
              <a:t>- </a:t>
            </a:r>
            <a:r>
              <a:rPr lang="uk-UA" sz="1500" dirty="0">
                <a:solidFill>
                  <a:srgbClr val="C00000"/>
                </a:solidFill>
                <a:latin typeface="Times New Roman" panose="02020603050405020304" pitchFamily="18" charset="0"/>
                <a:cs typeface="Times New Roman" panose="02020603050405020304" pitchFamily="18" charset="0"/>
              </a:rPr>
              <a:t>ефективна комунікація </a:t>
            </a:r>
            <a:r>
              <a:rPr lang="uk-UA" sz="1500" dirty="0">
                <a:solidFill>
                  <a:schemeClr val="tx1"/>
                </a:solidFill>
                <a:latin typeface="Times New Roman" panose="02020603050405020304" pitchFamily="18" charset="0"/>
                <a:cs typeface="Times New Roman" panose="02020603050405020304" pitchFamily="18" charset="0"/>
              </a:rPr>
              <a:t>між всіма зацікавленими сторонами </a:t>
            </a:r>
            <a:r>
              <a:rPr lang="uk-UA" sz="1500" dirty="0">
                <a:solidFill>
                  <a:srgbClr val="C00000"/>
                </a:solidFill>
                <a:latin typeface="Times New Roman" panose="02020603050405020304" pitchFamily="18" charset="0"/>
                <a:cs typeface="Times New Roman" panose="02020603050405020304" pitchFamily="18" charset="0"/>
              </a:rPr>
              <a:t>є дуже важливою</a:t>
            </a:r>
            <a:r>
              <a:rPr lang="uk-UA" sz="1500" dirty="0">
                <a:solidFill>
                  <a:schemeClr val="tx1"/>
                </a:solidFill>
                <a:latin typeface="Times New Roman" panose="02020603050405020304" pitchFamily="18" charset="0"/>
                <a:cs typeface="Times New Roman" panose="02020603050405020304" pitchFamily="18" charset="0"/>
              </a:rPr>
              <a:t>. Інформацію про інцидент та заходи, що вживаються, повинні передаватись швидко та точно;</a:t>
            </a:r>
          </a:p>
          <a:p>
            <a:pPr lvl="0" indent="180000" algn="just"/>
            <a:r>
              <a:rPr lang="uk-UA" sz="1500" dirty="0">
                <a:solidFill>
                  <a:schemeClr val="tx1"/>
                </a:solidFill>
                <a:latin typeface="Times New Roman" panose="02020603050405020304" pitchFamily="18" charset="0"/>
                <a:cs typeface="Times New Roman" panose="02020603050405020304" pitchFamily="18" charset="0"/>
              </a:rPr>
              <a:t>- при проведенні заходів </a:t>
            </a:r>
            <a:r>
              <a:rPr lang="uk-UA" sz="1500" dirty="0">
                <a:solidFill>
                  <a:srgbClr val="C00000"/>
                </a:solidFill>
                <a:latin typeface="Times New Roman" panose="02020603050405020304" pitchFamily="18" charset="0"/>
                <a:cs typeface="Times New Roman" panose="02020603050405020304" pitchFamily="18" charset="0"/>
              </a:rPr>
              <a:t>необхідно дотримуватись законодавства про охорону</a:t>
            </a:r>
            <a:r>
              <a:rPr lang="uk-UA" sz="1500" dirty="0">
                <a:solidFill>
                  <a:schemeClr val="tx1"/>
                </a:solidFill>
                <a:latin typeface="Times New Roman" panose="02020603050405020304" pitchFamily="18" charset="0"/>
                <a:cs typeface="Times New Roman" panose="02020603050405020304" pitchFamily="18" charset="0"/>
              </a:rPr>
              <a:t> навколишнього середовища та природних ресурсів;</a:t>
            </a:r>
          </a:p>
          <a:p>
            <a:pPr lvl="0" indent="180000" algn="just"/>
            <a:r>
              <a:rPr lang="uk-UA" sz="1500" dirty="0">
                <a:solidFill>
                  <a:schemeClr val="tx1"/>
                </a:solidFill>
                <a:latin typeface="Times New Roman" panose="02020603050405020304" pitchFamily="18" charset="0"/>
                <a:cs typeface="Times New Roman" panose="02020603050405020304" pitchFamily="18" charset="0"/>
              </a:rPr>
              <a:t>- </a:t>
            </a:r>
            <a:r>
              <a:rPr lang="uk-UA" sz="1500" dirty="0">
                <a:solidFill>
                  <a:srgbClr val="C00000"/>
                </a:solidFill>
                <a:latin typeface="Times New Roman" panose="02020603050405020304" pitchFamily="18" charset="0"/>
                <a:cs typeface="Times New Roman" panose="02020603050405020304" pitchFamily="18" charset="0"/>
              </a:rPr>
              <a:t>заходи</a:t>
            </a:r>
            <a:r>
              <a:rPr lang="uk-UA" sz="1500" dirty="0">
                <a:solidFill>
                  <a:schemeClr val="tx1"/>
                </a:solidFill>
                <a:latin typeface="Times New Roman" panose="02020603050405020304" pitchFamily="18" charset="0"/>
                <a:cs typeface="Times New Roman" panose="02020603050405020304" pitchFamily="18" charset="0"/>
              </a:rPr>
              <a:t>, що вживаються, </a:t>
            </a:r>
            <a:r>
              <a:rPr lang="uk-UA" sz="1500" dirty="0">
                <a:solidFill>
                  <a:srgbClr val="C00000"/>
                </a:solidFill>
                <a:latin typeface="Times New Roman" panose="02020603050405020304" pitchFamily="18" charset="0"/>
                <a:cs typeface="Times New Roman" panose="02020603050405020304" pitchFamily="18" charset="0"/>
              </a:rPr>
              <a:t>повинні бути добре сплановані та організовані</a:t>
            </a:r>
            <a:r>
              <a:rPr lang="uk-UA" sz="1500" dirty="0">
                <a:solidFill>
                  <a:schemeClr val="tx1"/>
                </a:solidFill>
                <a:latin typeface="Times New Roman" panose="02020603050405020304" pitchFamily="18" charset="0"/>
                <a:cs typeface="Times New Roman" panose="02020603050405020304" pitchFamily="18" charset="0"/>
              </a:rPr>
              <a:t>, з урахуванням необхідних ресурсів;</a:t>
            </a:r>
          </a:p>
          <a:p>
            <a:pPr lvl="0" indent="180000" algn="just"/>
            <a:r>
              <a:rPr lang="uk-UA" sz="1500" dirty="0">
                <a:solidFill>
                  <a:schemeClr val="tx1"/>
                </a:solidFill>
                <a:latin typeface="Times New Roman" panose="02020603050405020304" pitchFamily="18" charset="0"/>
                <a:cs typeface="Times New Roman" panose="02020603050405020304" pitchFamily="18" charset="0"/>
              </a:rPr>
              <a:t>- після закінчення інциденту необхідно провести </a:t>
            </a:r>
            <a:r>
              <a:rPr lang="uk-UA" sz="1500" dirty="0">
                <a:solidFill>
                  <a:srgbClr val="C00000"/>
                </a:solidFill>
                <a:latin typeface="Times New Roman" panose="02020603050405020304" pitchFamily="18" charset="0"/>
                <a:cs typeface="Times New Roman" panose="02020603050405020304" pitchFamily="18" charset="0"/>
              </a:rPr>
              <a:t>оцінку заходів</a:t>
            </a:r>
            <a:r>
              <a:rPr lang="uk-UA" sz="1500" dirty="0">
                <a:solidFill>
                  <a:schemeClr val="tx1"/>
                </a:solidFill>
                <a:latin typeface="Times New Roman" panose="02020603050405020304" pitchFamily="18" charset="0"/>
                <a:cs typeface="Times New Roman" panose="02020603050405020304" pitchFamily="18" charset="0"/>
              </a:rPr>
              <a:t> та </a:t>
            </a:r>
            <a:r>
              <a:rPr lang="uk-UA" sz="1500" dirty="0">
                <a:solidFill>
                  <a:srgbClr val="C00000"/>
                </a:solidFill>
                <a:latin typeface="Times New Roman" panose="02020603050405020304" pitchFamily="18" charset="0"/>
                <a:cs typeface="Times New Roman" panose="02020603050405020304" pitchFamily="18" charset="0"/>
              </a:rPr>
              <a:t>зробити висновки </a:t>
            </a:r>
            <a:r>
              <a:rPr lang="uk-UA" sz="1500" dirty="0">
                <a:solidFill>
                  <a:schemeClr val="tx1"/>
                </a:solidFill>
                <a:latin typeface="Times New Roman" panose="02020603050405020304" pitchFamily="18" charset="0"/>
                <a:cs typeface="Times New Roman" panose="02020603050405020304" pitchFamily="18" charset="0"/>
              </a:rPr>
              <a:t>про те, як їх можна поліпшити в майбутньому</a:t>
            </a:r>
            <a:r>
              <a:rPr lang="en-US" sz="1500" dirty="0">
                <a:solidFill>
                  <a:schemeClr val="tx1"/>
                </a:solidFill>
                <a:latin typeface="Times New Roman" panose="02020603050405020304" pitchFamily="18" charset="0"/>
                <a:cs typeface="Times New Roman" panose="02020603050405020304" pitchFamily="18" charset="0"/>
              </a:rPr>
              <a:t>.</a:t>
            </a:r>
            <a:endParaRPr lang="uk-UA" sz="1500" dirty="0">
              <a:solidFill>
                <a:schemeClr val="tx1"/>
              </a:solidFill>
              <a:latin typeface="Times New Roman" panose="02020603050405020304" pitchFamily="18" charset="0"/>
              <a:cs typeface="Times New Roman" panose="02020603050405020304" pitchFamily="18" charset="0"/>
            </a:endParaRPr>
          </a:p>
          <a:p>
            <a:pPr lvl="0" indent="180000" algn="just"/>
            <a:endParaRPr lang="uk-UA" sz="1500" dirty="0">
              <a:solidFill>
                <a:schemeClr val="tx1"/>
              </a:solidFill>
              <a:latin typeface="Times New Roman" panose="02020603050405020304" pitchFamily="18" charset="0"/>
              <a:cs typeface="Times New Roman" panose="02020603050405020304" pitchFamily="18" charset="0"/>
            </a:endParaRPr>
          </a:p>
          <a:p>
            <a:pPr lvl="0" indent="180000" algn="just"/>
            <a:r>
              <a:rPr lang="uk-UA" sz="1500" dirty="0">
                <a:solidFill>
                  <a:schemeClr val="tx1"/>
                </a:solidFill>
                <a:latin typeface="Times New Roman" panose="02020603050405020304" pitchFamily="18" charset="0"/>
                <a:cs typeface="Times New Roman" panose="02020603050405020304" pitchFamily="18" charset="0"/>
              </a:rPr>
              <a:t>Крім того, </a:t>
            </a:r>
            <a:r>
              <a:rPr lang="uk-UA" sz="1500" dirty="0">
                <a:solidFill>
                  <a:srgbClr val="C00000"/>
                </a:solidFill>
                <a:latin typeface="Times New Roman" panose="02020603050405020304" pitchFamily="18" charset="0"/>
                <a:cs typeface="Times New Roman" panose="02020603050405020304" pitchFamily="18" charset="0"/>
              </a:rPr>
              <a:t>слід дотримуватись принципів взаємодії та співпраці</a:t>
            </a:r>
            <a:r>
              <a:rPr lang="uk-UA" sz="1500" dirty="0">
                <a:solidFill>
                  <a:schemeClr val="tx1"/>
                </a:solidFill>
                <a:latin typeface="Times New Roman" panose="02020603050405020304" pitchFamily="18" charset="0"/>
                <a:cs typeface="Times New Roman" panose="02020603050405020304" pitchFamily="18" charset="0"/>
              </a:rPr>
              <a:t> з іншими державними та недержавними структурами та організаціями, які можуть надавати необхідну допомогу в разі інциденту.</a:t>
            </a:r>
            <a:endParaRPr lang="uk-UA" sz="1400" dirty="0">
              <a:solidFill>
                <a:schemeClr val="tx1"/>
              </a:solidFill>
              <a:latin typeface="Times New Roman" panose="02020603050405020304" pitchFamily="18" charset="0"/>
              <a:cs typeface="Times New Roman" panose="02020603050405020304" pitchFamily="18" charset="0"/>
            </a:endParaRP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572001" y="743715"/>
            <a:ext cx="4572000" cy="419595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925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180000" algn="l"/>
            <a:r>
              <a:rPr lang="en-US" altLang="uk-UA" sz="1400" b="1" i="1" dirty="0">
                <a:solidFill>
                  <a:schemeClr val="tx1"/>
                </a:solidFill>
                <a:latin typeface="Times New Roman" panose="02020603050405020304" pitchFamily="18" charset="0"/>
                <a:cs typeface="Times New Roman" panose="02020603050405020304" pitchFamily="18" charset="0"/>
              </a:rPr>
              <a:t>Peculiarities during measures </a:t>
            </a:r>
            <a:r>
              <a:rPr lang="en-US" altLang="uk-UA" sz="1300" dirty="0">
                <a:solidFill>
                  <a:schemeClr val="tx1"/>
                </a:solidFill>
                <a:latin typeface="Times New Roman" panose="02020603050405020304" pitchFamily="18" charset="0"/>
                <a:cs typeface="Times New Roman" panose="02020603050405020304" pitchFamily="18" charset="0"/>
              </a:rPr>
              <a:t>to respond to the CBRN incident at the state border: </a:t>
            </a:r>
          </a:p>
          <a:p>
            <a:pPr lvl="0" indent="180000" algn="l"/>
            <a:endParaRPr lang="en-US" altLang="uk-UA" sz="500" dirty="0">
              <a:solidFill>
                <a:schemeClr val="tx1"/>
              </a:solidFill>
              <a:latin typeface="Times New Roman" panose="02020603050405020304" pitchFamily="18" charset="0"/>
              <a:cs typeface="Times New Roman" panose="02020603050405020304" pitchFamily="18" charset="0"/>
            </a:endParaRP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the safety of workers and citizens must be in the first place. Employees must have the necessary personal protective equipment and know the rules for their use; </a:t>
            </a: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each situation is unique, therefore measures must be adapted to a specific situation; </a:t>
            </a: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effective communication between all stakeholders is very important. Information about the incident and the measures taken must be transmitted quickly and accurately; </a:t>
            </a: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when carrying out activities, it is necessary to comply with the legislation on the protection of the environment and natural resources; </a:t>
            </a: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the measures taken must be well planned and organized, taking into account the necessary resources; </a:t>
            </a:r>
          </a:p>
          <a:p>
            <a:pPr lvl="0" indent="180000" algn="l"/>
            <a:r>
              <a:rPr lang="en-US" altLang="uk-UA" sz="1300" dirty="0">
                <a:solidFill>
                  <a:schemeClr val="tx1"/>
                </a:solidFill>
                <a:latin typeface="Times New Roman" panose="02020603050405020304" pitchFamily="18" charset="0"/>
                <a:cs typeface="Times New Roman" panose="02020603050405020304" pitchFamily="18" charset="0"/>
              </a:rPr>
              <a:t>- after the end of the incident, it is necessary to evaluate the measures and draw conclusions about how they can be improved in the future. </a:t>
            </a:r>
          </a:p>
          <a:p>
            <a:pPr indent="180000" algn="l"/>
            <a:endParaRPr lang="en-US" altLang="uk-UA" sz="500" dirty="0">
              <a:solidFill>
                <a:srgbClr val="202124"/>
              </a:solidFill>
              <a:latin typeface="inherit"/>
            </a:endParaRPr>
          </a:p>
          <a:p>
            <a:pPr indent="180000" algn="l"/>
            <a:r>
              <a:rPr lang="en-US" altLang="uk-UA" sz="1400" dirty="0">
                <a:solidFill>
                  <a:schemeClr val="tx1"/>
                </a:solidFill>
                <a:latin typeface="Times New Roman" panose="02020603050405020304" pitchFamily="18" charset="0"/>
                <a:cs typeface="Times New Roman" panose="02020603050405020304" pitchFamily="18" charset="0"/>
              </a:rPr>
              <a:t>In addition, the principles of interaction and cooperation with other state and non-state structures and organizations that can provide the </a:t>
            </a:r>
            <a:r>
              <a:rPr lang="en-US" altLang="uk-UA" sz="1400" dirty="0" err="1">
                <a:solidFill>
                  <a:schemeClr val="tx1"/>
                </a:solidFill>
                <a:latin typeface="Times New Roman" panose="02020603050405020304" pitchFamily="18" charset="0"/>
                <a:cs typeface="Times New Roman" panose="02020603050405020304" pitchFamily="18" charset="0"/>
              </a:rPr>
              <a:t>ncessary</a:t>
            </a:r>
            <a:r>
              <a:rPr lang="en-US" altLang="uk-UA" sz="1400" dirty="0">
                <a:solidFill>
                  <a:schemeClr val="tx1"/>
                </a:solidFill>
                <a:latin typeface="Times New Roman" panose="02020603050405020304" pitchFamily="18" charset="0"/>
                <a:cs typeface="Times New Roman" panose="02020603050405020304" pitchFamily="18" charset="0"/>
              </a:rPr>
              <a:t> assistance in the event of an incident should be observed. </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6646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9"/>
            <a:ext cx="8895243" cy="35176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1800" dirty="0">
                <a:latin typeface="Arial Black" pitchFamily="2" charset="-52"/>
                <a:ea typeface="Calibri" pitchFamily="2" charset="-52"/>
                <a:cs typeface="Calibri" pitchFamily="2" charset="-52"/>
              </a:rPr>
              <a:t>Step-by-step actions of the department during the CBRN incidents</a:t>
            </a:r>
            <a:endParaRPr lang="en-US" sz="22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752954"/>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85000" lnSpcReduction="2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360000" algn="just"/>
            <a:r>
              <a:rPr lang="uk-UA" sz="1500" b="1" i="1" u="sng" dirty="0">
                <a:solidFill>
                  <a:schemeClr val="tx1"/>
                </a:solidFill>
                <a:latin typeface="Times New Roman" panose="02020603050405020304" pitchFamily="18" charset="0"/>
                <a:cs typeface="Times New Roman" panose="02020603050405020304" pitchFamily="18" charset="0"/>
              </a:rPr>
              <a:t>Інформування</a:t>
            </a:r>
            <a:r>
              <a:rPr lang="uk-UA" sz="1500" b="1" i="1" dirty="0">
                <a:solidFill>
                  <a:schemeClr val="tx1"/>
                </a:solidFill>
                <a:latin typeface="Times New Roman" panose="02020603050405020304" pitchFamily="18" charset="0"/>
                <a:cs typeface="Times New Roman" panose="02020603050405020304" pitchFamily="18" charset="0"/>
              </a:rPr>
              <a:t> суміжних країн:</a:t>
            </a:r>
          </a:p>
          <a:p>
            <a:pPr indent="360000" algn="just"/>
            <a:endParaRPr lang="uk-UA" sz="1500" dirty="0">
              <a:solidFill>
                <a:schemeClr val="tx1"/>
              </a:solidFill>
              <a:latin typeface="Times New Roman" panose="02020603050405020304" pitchFamily="18" charset="0"/>
              <a:cs typeface="Times New Roman" panose="02020603050405020304" pitchFamily="18" charset="0"/>
            </a:endParaRPr>
          </a:p>
          <a:p>
            <a:pPr indent="360000" algn="just"/>
            <a:r>
              <a:rPr lang="uk-UA" sz="1500" dirty="0">
                <a:solidFill>
                  <a:srgbClr val="C00000"/>
                </a:solidFill>
                <a:latin typeface="Times New Roman" panose="02020603050405020304" pitchFamily="18" charset="0"/>
                <a:cs typeface="Times New Roman" panose="02020603050405020304" pitchFamily="18" charset="0"/>
              </a:rPr>
              <a:t>Інформування</a:t>
            </a:r>
            <a:r>
              <a:rPr lang="uk-UA" sz="1500" dirty="0">
                <a:solidFill>
                  <a:schemeClr val="tx1"/>
                </a:solidFill>
                <a:latin typeface="Times New Roman" panose="02020603050405020304" pitchFamily="18" charset="0"/>
                <a:cs typeface="Times New Roman" panose="02020603050405020304" pitchFamily="18" charset="0"/>
              </a:rPr>
              <a:t> суміжних країн про інциденти </a:t>
            </a:r>
            <a:r>
              <a:rPr lang="uk-UA" sz="1500" dirty="0">
                <a:solidFill>
                  <a:srgbClr val="C00000"/>
                </a:solidFill>
                <a:latin typeface="Times New Roman" panose="02020603050405020304" pitchFamily="18" charset="0"/>
                <a:cs typeface="Times New Roman" panose="02020603050405020304" pitchFamily="18" charset="0"/>
              </a:rPr>
              <a:t>проводиться відповідно до міжнародних стандартів та співпраці в цій сфері</a:t>
            </a:r>
            <a:r>
              <a:rPr lang="uk-UA" sz="1500" dirty="0">
                <a:solidFill>
                  <a:schemeClr val="tx1"/>
                </a:solidFill>
                <a:latin typeface="Times New Roman" panose="02020603050405020304" pitchFamily="18" charset="0"/>
                <a:cs typeface="Times New Roman" panose="02020603050405020304" pitchFamily="18" charset="0"/>
              </a:rPr>
              <a:t>.</a:t>
            </a:r>
          </a:p>
          <a:p>
            <a:pPr indent="360000" algn="just"/>
            <a:r>
              <a:rPr lang="uk-UA" sz="1500" dirty="0">
                <a:solidFill>
                  <a:schemeClr val="tx1"/>
                </a:solidFill>
                <a:latin typeface="Times New Roman" panose="02020603050405020304" pitchFamily="18" charset="0"/>
                <a:cs typeface="Times New Roman" panose="02020603050405020304" pitchFamily="18" charset="0"/>
              </a:rPr>
              <a:t>Зокрема, </a:t>
            </a:r>
            <a:r>
              <a:rPr lang="uk-UA" sz="1500" dirty="0">
                <a:solidFill>
                  <a:srgbClr val="C00000"/>
                </a:solidFill>
                <a:latin typeface="Times New Roman" panose="02020603050405020304" pitchFamily="18" charset="0"/>
                <a:cs typeface="Times New Roman" panose="02020603050405020304" pitchFamily="18" charset="0"/>
              </a:rPr>
              <a:t>Державна прикордонна служба України зобов'язана повідомити суміжні держави про інциденти </a:t>
            </a:r>
            <a:r>
              <a:rPr lang="uk-UA" sz="1500" dirty="0">
                <a:solidFill>
                  <a:schemeClr val="tx1"/>
                </a:solidFill>
                <a:latin typeface="Times New Roman" panose="02020603050405020304" pitchFamily="18" charset="0"/>
                <a:cs typeface="Times New Roman" panose="02020603050405020304" pitchFamily="18" charset="0"/>
              </a:rPr>
              <a:t>відповідно до міжнародних угод та домовленостей, яких Україна є стороною.</a:t>
            </a:r>
          </a:p>
          <a:p>
            <a:pPr indent="360000" algn="just"/>
            <a:r>
              <a:rPr lang="uk-UA" sz="1500" dirty="0">
                <a:solidFill>
                  <a:srgbClr val="C00000"/>
                </a:solidFill>
                <a:latin typeface="Times New Roman" panose="02020603050405020304" pitchFamily="18" charset="0"/>
                <a:cs typeface="Times New Roman" panose="02020603050405020304" pitchFamily="18" charset="0"/>
              </a:rPr>
              <a:t>Інформування проводиться шляхом звернення до відповідних каналів зв'язку </a:t>
            </a:r>
            <a:r>
              <a:rPr lang="uk-UA" sz="1500" dirty="0">
                <a:solidFill>
                  <a:schemeClr val="tx1"/>
                </a:solidFill>
                <a:latin typeface="Times New Roman" panose="02020603050405020304" pitchFamily="18" charset="0"/>
                <a:cs typeface="Times New Roman" panose="02020603050405020304" pitchFamily="18" charset="0"/>
              </a:rPr>
              <a:t>між країнами, таких як дипломатичні канали, міжнародні організації, спеціальні міждержавні комісії та інші.</a:t>
            </a:r>
          </a:p>
          <a:p>
            <a:pPr indent="360000" algn="just"/>
            <a:r>
              <a:rPr lang="uk-UA" sz="1500" dirty="0">
                <a:solidFill>
                  <a:schemeClr val="tx1"/>
                </a:solidFill>
                <a:latin typeface="Times New Roman" panose="02020603050405020304" pitchFamily="18" charset="0"/>
                <a:cs typeface="Times New Roman" panose="02020603050405020304" pitchFamily="18" charset="0"/>
              </a:rPr>
              <a:t>Крім того, у разі інциденту Державна прикордонна служба України </a:t>
            </a:r>
            <a:r>
              <a:rPr lang="uk-UA" sz="1500" dirty="0">
                <a:solidFill>
                  <a:srgbClr val="C00000"/>
                </a:solidFill>
                <a:latin typeface="Times New Roman" panose="02020603050405020304" pitchFamily="18" charset="0"/>
                <a:cs typeface="Times New Roman" panose="02020603050405020304" pitchFamily="18" charset="0"/>
              </a:rPr>
              <a:t>може використовувати систему оперативного зв'язку</a:t>
            </a:r>
            <a:r>
              <a:rPr lang="uk-UA" sz="1500" dirty="0">
                <a:solidFill>
                  <a:schemeClr val="tx1"/>
                </a:solidFill>
                <a:latin typeface="Times New Roman" panose="02020603050405020304" pitchFamily="18" charset="0"/>
                <a:cs typeface="Times New Roman" panose="02020603050405020304" pitchFamily="18" charset="0"/>
              </a:rPr>
              <a:t> зі суміжними країнами для швидкого та ефективного обміну інформацією про ситуацію та заходи, які вживаються для її ліквідації.</a:t>
            </a:r>
          </a:p>
          <a:p>
            <a:pPr indent="360000" algn="just"/>
            <a:r>
              <a:rPr lang="uk-UA" sz="1500" dirty="0">
                <a:solidFill>
                  <a:schemeClr val="tx1"/>
                </a:solidFill>
                <a:latin typeface="Times New Roman" panose="02020603050405020304" pitchFamily="18" charset="0"/>
                <a:cs typeface="Times New Roman" panose="02020603050405020304" pitchFamily="18" charset="0"/>
              </a:rPr>
              <a:t>Загалом, </a:t>
            </a:r>
            <a:r>
              <a:rPr lang="uk-UA" sz="1500" dirty="0">
                <a:solidFill>
                  <a:srgbClr val="C00000"/>
                </a:solidFill>
                <a:latin typeface="Times New Roman" panose="02020603050405020304" pitchFamily="18" charset="0"/>
                <a:cs typeface="Times New Roman" panose="02020603050405020304" pitchFamily="18" charset="0"/>
              </a:rPr>
              <a:t>інформування суміжних країн є важливим елементом міжнародної співпраці в сфері РХБЯ захисту </a:t>
            </a:r>
            <a:r>
              <a:rPr lang="uk-UA" sz="1500" dirty="0">
                <a:solidFill>
                  <a:schemeClr val="tx1"/>
                </a:solidFill>
                <a:latin typeface="Times New Roman" panose="02020603050405020304" pitchFamily="18" charset="0"/>
                <a:cs typeface="Times New Roman" panose="02020603050405020304" pitchFamily="18" charset="0"/>
              </a:rPr>
              <a:t>та допомагає забезпечити безпеку та захист населення в усіх країнах регіону.</a:t>
            </a:r>
            <a:endParaRPr lang="uk-UA" sz="1400" dirty="0">
              <a:solidFill>
                <a:schemeClr val="tx1"/>
              </a:solidFill>
              <a:latin typeface="Times New Roman" panose="02020603050405020304" pitchFamily="18" charset="0"/>
              <a:cs typeface="Times New Roman" panose="02020603050405020304" pitchFamily="18" charset="0"/>
            </a:endParaRP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20" y="743715"/>
            <a:ext cx="4436746"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92500"/>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a:r>
              <a:rPr lang="en-US" altLang="uk-UA" sz="1300" b="1" i="1" dirty="0">
                <a:solidFill>
                  <a:schemeClr val="tx1"/>
                </a:solidFill>
                <a:latin typeface="Times New Roman" panose="02020603050405020304" pitchFamily="18" charset="0"/>
                <a:cs typeface="Times New Roman" panose="02020603050405020304" pitchFamily="18" charset="0"/>
              </a:rPr>
              <a:t>Informing neighboring countries: </a:t>
            </a:r>
          </a:p>
          <a:p>
            <a:pPr lvl="0" indent="360000" algn="l"/>
            <a:endParaRPr lang="en-US" altLang="uk-UA" sz="1300" dirty="0">
              <a:solidFill>
                <a:schemeClr val="tx1"/>
              </a:solidFill>
              <a:latin typeface="Times New Roman" panose="02020603050405020304" pitchFamily="18" charset="0"/>
              <a:cs typeface="Times New Roman" panose="02020603050405020304" pitchFamily="18" charset="0"/>
            </a:endParaRP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Informing neighboring countries about incidents is carried out in accordance with international standards and cooperation in this area.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In particular, the State Border Service of Ukraine is obliged to notify neighboring states of incidents in accordance with international agreements and arrangements to which Ukraine is a party. </a:t>
            </a:r>
          </a:p>
          <a:p>
            <a:pPr lvl="0" indent="360000" algn="l"/>
            <a:r>
              <a:rPr lang="en-US" altLang="uk-UA" sz="1300" dirty="0">
                <a:solidFill>
                  <a:schemeClr val="tx1"/>
                </a:solidFill>
                <a:latin typeface="Times New Roman" panose="02020603050405020304" pitchFamily="18" charset="0"/>
                <a:cs typeface="Times New Roman" panose="02020603050405020304" pitchFamily="18" charset="0"/>
              </a:rPr>
              <a:t>Information is provided by contacting the appropriate communication channels between countries, such as diplomatic channels, international organizations, special interstate commissions, and others. </a:t>
            </a:r>
          </a:p>
          <a:p>
            <a:pPr indent="360000" algn="l"/>
            <a:r>
              <a:rPr lang="en-US" altLang="uk-UA" sz="1300" dirty="0">
                <a:solidFill>
                  <a:schemeClr val="tx1"/>
                </a:solidFill>
                <a:latin typeface="Times New Roman" panose="02020603050405020304" pitchFamily="18" charset="0"/>
                <a:cs typeface="Times New Roman" panose="02020603050405020304" pitchFamily="18" charset="0"/>
              </a:rPr>
              <a:t>In addition, in the event of an incident, the State Border Service of Ukraine can use the operational communication system with neighboring countries for quick and effective exchange of information about the situation and measures taken to eliminate it. </a:t>
            </a:r>
          </a:p>
          <a:p>
            <a:pPr indent="360000" algn="l"/>
            <a:r>
              <a:rPr lang="en-US" altLang="uk-UA" sz="1300" dirty="0">
                <a:solidFill>
                  <a:schemeClr val="tx1"/>
                </a:solidFill>
                <a:latin typeface="Times New Roman" panose="02020603050405020304" pitchFamily="18" charset="0"/>
                <a:cs typeface="Times New Roman" panose="02020603050405020304" pitchFamily="18" charset="0"/>
              </a:rPr>
              <a:t>In general, informing neighboring countries is an important element of international cooperation in the field of CSBM protection and helps ensure the safety and protection of the population in all countries of the region.</a:t>
            </a:r>
            <a:endParaRPr lang="en-US" sz="13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318770" y="444044"/>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554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9"/>
            <a:ext cx="8895243" cy="35176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1800" dirty="0">
                <a:latin typeface="Arial Black" pitchFamily="2" charset="-52"/>
                <a:ea typeface="Calibri" pitchFamily="2" charset="-52"/>
                <a:cs typeface="Calibri" pitchFamily="2" charset="-52"/>
              </a:rPr>
              <a:t>Step-by-step actions of the department during the CBRN incidents</a:t>
            </a:r>
            <a:endParaRPr lang="en-US" sz="1800" dirty="0">
              <a:solidFill>
                <a:schemeClr val="tx1"/>
              </a:solidFill>
              <a:latin typeface="Arial Black" pitchFamily="2" charset="-52"/>
              <a:ea typeface="Calibri" pitchFamily="2" charset="-52"/>
              <a:cs typeface="Calibri" pitchFamily="2" charset="-52"/>
            </a:endParaRP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752954"/>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fontScale="92500" lnSpcReduction="10000"/>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360000" algn="just"/>
            <a:r>
              <a:rPr lang="uk-UA" sz="1500" b="1" i="1" u="sng" dirty="0">
                <a:solidFill>
                  <a:schemeClr val="tx1"/>
                </a:solidFill>
                <a:latin typeface="Times New Roman" panose="02020603050405020304" pitchFamily="18" charset="0"/>
                <a:cs typeface="Times New Roman" panose="02020603050405020304" pitchFamily="18" charset="0"/>
              </a:rPr>
              <a:t>Інформування</a:t>
            </a:r>
            <a:r>
              <a:rPr lang="uk-UA" sz="1500" b="1" i="1" dirty="0">
                <a:solidFill>
                  <a:schemeClr val="tx1"/>
                </a:solidFill>
                <a:latin typeface="Times New Roman" panose="02020603050405020304" pitchFamily="18" charset="0"/>
                <a:cs typeface="Times New Roman" panose="02020603050405020304" pitchFamily="18" charset="0"/>
              </a:rPr>
              <a:t> Словацької Республіки:</a:t>
            </a:r>
          </a:p>
          <a:p>
            <a:pPr indent="360000" algn="just"/>
            <a:endParaRPr lang="uk-UA" sz="1500" dirty="0">
              <a:solidFill>
                <a:schemeClr val="tx1"/>
              </a:solidFill>
              <a:latin typeface="Times New Roman" panose="02020603050405020304" pitchFamily="18" charset="0"/>
              <a:cs typeface="Times New Roman" panose="02020603050405020304" pitchFamily="18" charset="0"/>
            </a:endParaRPr>
          </a:p>
          <a:p>
            <a:pPr indent="360000" algn="just"/>
            <a:r>
              <a:rPr lang="uk-UA" sz="1500" dirty="0">
                <a:solidFill>
                  <a:schemeClr val="tx1"/>
                </a:solidFill>
                <a:latin typeface="Times New Roman" panose="02020603050405020304" pitchFamily="18" charset="0"/>
                <a:cs typeface="Times New Roman" panose="02020603050405020304" pitchFamily="18" charset="0"/>
              </a:rPr>
              <a:t>Зі Словаччиною Україна має довгу співпрацю в сфері прикордонного контролю та боротьби зі злочинністю, включаючи і протидія РХБЯ ризикам. </a:t>
            </a:r>
          </a:p>
          <a:p>
            <a:pPr indent="360000" algn="just"/>
            <a:r>
              <a:rPr lang="uk-UA" sz="1500" dirty="0">
                <a:solidFill>
                  <a:srgbClr val="C00000"/>
                </a:solidFill>
                <a:latin typeface="Times New Roman" panose="02020603050405020304" pitchFamily="18" charset="0"/>
                <a:cs typeface="Times New Roman" panose="02020603050405020304" pitchFamily="18" charset="0"/>
              </a:rPr>
              <a:t>Інформування Словаччини про РХБЯ інциденти проводиться відповідно до угод та домовленостей, укладених між державами</a:t>
            </a:r>
            <a:r>
              <a:rPr lang="uk-UA" sz="1500" dirty="0">
                <a:solidFill>
                  <a:schemeClr val="tx1"/>
                </a:solidFill>
                <a:latin typeface="Times New Roman" panose="02020603050405020304" pitchFamily="18" charset="0"/>
                <a:cs typeface="Times New Roman" panose="02020603050405020304" pitchFamily="18" charset="0"/>
              </a:rPr>
              <a:t>.</a:t>
            </a:r>
          </a:p>
          <a:p>
            <a:pPr indent="360000" algn="just"/>
            <a:r>
              <a:rPr lang="uk-UA" sz="1500" dirty="0">
                <a:solidFill>
                  <a:schemeClr val="tx1"/>
                </a:solidFill>
                <a:latin typeface="Times New Roman" panose="02020603050405020304" pitchFamily="18" charset="0"/>
                <a:cs typeface="Times New Roman" panose="02020603050405020304" pitchFamily="18" charset="0"/>
              </a:rPr>
              <a:t>Зокрема, Державна прикордонна служба України співпрацює з прикордонними службами Словаччини в рамках спільних комісій та зустрічей, де обговорюються питання спільної боротьби зі злочинністю та РХБЯ ризиками. </a:t>
            </a:r>
          </a:p>
          <a:p>
            <a:pPr indent="360000" algn="just"/>
            <a:r>
              <a:rPr lang="uk-UA" sz="1500" dirty="0">
                <a:solidFill>
                  <a:schemeClr val="tx1"/>
                </a:solidFill>
                <a:latin typeface="Times New Roman" panose="02020603050405020304" pitchFamily="18" charset="0"/>
                <a:cs typeface="Times New Roman" panose="02020603050405020304" pitchFamily="18" charset="0"/>
              </a:rPr>
              <a:t>Крім того, в разі інциденту, Державна прикордонна служба України інформує Словаччину шляхом звернення до дипломатичних каналів зв'язку.</a:t>
            </a:r>
          </a:p>
          <a:p>
            <a:pPr indent="360000" algn="just"/>
            <a:r>
              <a:rPr lang="uk-UA" sz="1500" dirty="0">
                <a:solidFill>
                  <a:schemeClr val="tx1"/>
                </a:solidFill>
                <a:latin typeface="Times New Roman" panose="02020603050405020304" pitchFamily="18" charset="0"/>
                <a:cs typeface="Times New Roman" panose="02020603050405020304" pitchFamily="18" charset="0"/>
              </a:rPr>
              <a:t>Загалом, співпраця з Словаччиною є важливою складовою забезпечення безпеки на прикордонній території та боротьби з РХБЯ ризиками.</a:t>
            </a: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20" y="743715"/>
            <a:ext cx="4436746"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defTabSz="914400" eaLnBrk="0" fontAlgn="base" hangingPunct="0">
              <a:spcBef>
                <a:spcPct val="0"/>
              </a:spcBef>
              <a:spcAft>
                <a:spcPct val="0"/>
              </a:spcAft>
            </a:pPr>
            <a:r>
              <a:rPr lang="en-US" altLang="uk-UA" sz="1400" b="1" i="1" dirty="0">
                <a:solidFill>
                  <a:schemeClr val="tx1"/>
                </a:solidFill>
                <a:latin typeface="Times New Roman" panose="02020603050405020304" pitchFamily="18" charset="0"/>
                <a:cs typeface="Times New Roman" panose="02020603050405020304" pitchFamily="18" charset="0"/>
              </a:rPr>
              <a:t>Information of the Slovak Republic: </a:t>
            </a:r>
          </a:p>
          <a:p>
            <a:pPr lvl="0" indent="360000" algn="l" defTabSz="914400" eaLnBrk="0" fontAlgn="base" hangingPunct="0">
              <a:spcBef>
                <a:spcPct val="0"/>
              </a:spcBef>
              <a:spcAft>
                <a:spcPct val="0"/>
              </a:spcAft>
            </a:pPr>
            <a:endParaRPr lang="en-US" altLang="uk-UA" sz="200" dirty="0">
              <a:solidFill>
                <a:schemeClr val="tx1"/>
              </a:solidFill>
              <a:latin typeface="Arial" panose="020B0604020202020204" pitchFamily="34" charset="0"/>
            </a:endParaRPr>
          </a:p>
          <a:p>
            <a:pPr indent="360000" algn="l" defTabSz="914400" eaLnBrk="0" fontAlgn="base" hangingPunct="0">
              <a:spcBef>
                <a:spcPct val="0"/>
              </a:spcBef>
              <a:spcAft>
                <a:spcPct val="0"/>
              </a:spcAft>
            </a:pPr>
            <a:endParaRPr lang="en-US" altLang="uk-UA" sz="500" dirty="0">
              <a:solidFill>
                <a:schemeClr val="tx1"/>
              </a:solidFill>
              <a:latin typeface="Times New Roman" panose="02020603050405020304" pitchFamily="18" charset="0"/>
              <a:cs typeface="Times New Roman" panose="02020603050405020304" pitchFamily="18" charset="0"/>
            </a:endParaRPr>
          </a:p>
          <a:p>
            <a:pPr indent="360000" algn="l"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With Slovakia, Ukraine has a long history of cooperation in the field of border control and fighting crime, including countering the risks of the CBRN. Informing Slovakia about incidents in the CBRN is carried out in accordance with the agreements and arrangements concluded between the states. In particular, the State Border Service of Ukraine cooperates with the border services of Slovakia within the framework of joint commissions and meetings where issues of joint fight against crime and the risks of the CBRN are discussed. </a:t>
            </a:r>
          </a:p>
          <a:p>
            <a:pPr lvl="0" indent="360000" algn="l" defTabSz="914400" eaLnBrk="0" fontAlgn="base" hangingPunct="0">
              <a:spcBef>
                <a:spcPct val="0"/>
              </a:spcBef>
              <a:spcAft>
                <a:spcPct val="0"/>
              </a:spcAft>
            </a:pPr>
            <a:r>
              <a:rPr lang="en-US" altLang="uk-UA" sz="1400" dirty="0">
                <a:solidFill>
                  <a:schemeClr val="tx1"/>
                </a:solidFill>
                <a:latin typeface="Times New Roman" panose="02020603050405020304" pitchFamily="18" charset="0"/>
                <a:cs typeface="Times New Roman" panose="02020603050405020304" pitchFamily="18" charset="0"/>
              </a:rPr>
              <a:t>In addition, in the event of an incident, the State Border Service of Ukraine informs Slovakia by contacting diplomatic communication channels. In general, cooperation with Slovakia is an important component of ensuring security in the border area and combating CBRN risks. </a:t>
            </a:r>
          </a:p>
          <a:p>
            <a:pPr algn="l" defTabSz="914400" eaLnBrk="0" fontAlgn="base" hangingPunct="0">
              <a:spcBef>
                <a:spcPct val="0"/>
              </a:spcBef>
              <a:spcAft>
                <a:spcPct val="0"/>
              </a:spcAft>
            </a:pPr>
            <a:endParaRPr lang="uk-UA" altLang="uk-UA" sz="1400" dirty="0">
              <a:solidFill>
                <a:schemeClr val="tx1"/>
              </a:solidFill>
              <a:latin typeface="Times New Roman" panose="02020603050405020304" pitchFamily="18" charset="0"/>
              <a:cs typeface="Times New Roman" panose="02020603050405020304" pitchFamily="18" charset="0"/>
            </a:endParaRPr>
          </a:p>
          <a:p>
            <a:pPr lvl="0" algn="l" defTabSz="914400" eaLnBrk="0" fontAlgn="base" hangingPunct="0">
              <a:spcBef>
                <a:spcPct val="0"/>
              </a:spcBef>
              <a:spcAft>
                <a:spcPct val="0"/>
              </a:spcAft>
            </a:pPr>
            <a:endParaRPr lang="uk-UA" altLang="uk-UA" sz="1100" dirty="0">
              <a:solidFill>
                <a:schemeClr val="tx1"/>
              </a:solidFill>
              <a:latin typeface="Arial" panose="020B0604020202020204" pitchFamily="34"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8643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ok 9"/>
          <p:cNvPicPr>
            <a:picLocks noChangeAspect="1"/>
          </p:cNvPicPr>
          <p:nvPr/>
        </p:nvPicPr>
        <p:blipFill rotWithShape="1">
          <a:blip r:embed="rId3"/>
          <a:srcRect t="494" r="60985"/>
          <a:stretch/>
        </p:blipFill>
        <p:spPr>
          <a:xfrm>
            <a:off x="6740496" y="4724399"/>
            <a:ext cx="755300" cy="332977"/>
          </a:xfrm>
          <a:prstGeom prst="rect">
            <a:avLst/>
          </a:prstGeom>
        </p:spPr>
      </p:pic>
      <p:pic>
        <p:nvPicPr>
          <p:cNvPr id="11" name="Рисунок 2">
            <a:extLst>
              <a:ext uri="{FF2B5EF4-FFF2-40B4-BE49-F238E27FC236}">
                <a16:creationId xmlns:a16="http://schemas.microsoft.com/office/drawing/2014/main" id="{B313B915-270C-1062-478F-7672BF691EBB}"/>
              </a:ext>
            </a:extLst>
          </p:cNvPr>
          <p:cNvPicPr>
            <a:picLocks noChangeAspect="1"/>
          </p:cNvPicPr>
          <p:nvPr/>
        </p:nvPicPr>
        <p:blipFill rotWithShape="1">
          <a:blip r:embed="rId4"/>
          <a:srcRect r="70963"/>
          <a:stretch/>
        </p:blipFill>
        <p:spPr>
          <a:xfrm>
            <a:off x="8742818" y="4758242"/>
            <a:ext cx="236245" cy="269150"/>
          </a:xfrm>
          <a:prstGeom prst="rect">
            <a:avLst/>
          </a:prstGeom>
        </p:spPr>
      </p:pic>
      <p:pic>
        <p:nvPicPr>
          <p:cNvPr id="12" name="Picture 20" descr="File:Security Service of Ukraine.gif">
            <a:hlinkClick r:id="rId5"/>
          </p:cNvPr>
          <p:cNvPicPr>
            <a:picLocks noChangeAspect="1" noChangeArrowheads="1"/>
          </p:cNvPicPr>
          <p:nvPr/>
        </p:nvPicPr>
        <p:blipFill>
          <a:blip r:embed="rId6" cstate="print"/>
          <a:srcRect/>
          <a:stretch>
            <a:fillRect/>
          </a:stretch>
        </p:blipFill>
        <p:spPr bwMode="auto">
          <a:xfrm>
            <a:off x="7653031" y="4739314"/>
            <a:ext cx="299591" cy="298991"/>
          </a:xfrm>
          <a:prstGeom prst="rect">
            <a:avLst/>
          </a:prstGeom>
          <a:noFill/>
          <a:ln w="9525">
            <a:noFill/>
            <a:miter lim="800000"/>
            <a:headEnd/>
            <a:tailEnd/>
          </a:ln>
        </p:spPr>
      </p:pic>
      <p:pic>
        <p:nvPicPr>
          <p:cNvPr id="13" name="Picture 4" descr="F:\Суд.рішення\дпс.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9995" y="4739446"/>
            <a:ext cx="286988" cy="29611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ph type="ctrTitle"/>
          </p:nvPr>
        </p:nvSpPr>
        <p:spPr>
          <a:xfrm>
            <a:off x="83819" y="386729"/>
            <a:ext cx="8895243" cy="351760"/>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p>
            <a:pPr>
              <a:defRPr lang="uk-UA"/>
            </a:pPr>
            <a:r>
              <a:rPr lang="en-US" sz="1800" dirty="0">
                <a:latin typeface="Arial Black" pitchFamily="2" charset="-52"/>
                <a:ea typeface="Calibri" pitchFamily="2" charset="-52"/>
                <a:cs typeface="Calibri" pitchFamily="2" charset="-52"/>
              </a:rPr>
              <a:t>Step-by-step actions of the department during the CBRN incidents</a:t>
            </a:r>
          </a:p>
        </p:txBody>
      </p:sp>
      <p:sp>
        <p:nvSpPr>
          <p:cNvPr id="18" name="Subtitle 2"/>
          <p:cNvSpPr>
            <a:spLocks noGrp="1"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ph type="subTitle" idx="1"/>
          </p:nvPr>
        </p:nvSpPr>
        <p:spPr>
          <a:xfrm>
            <a:off x="83819" y="752954"/>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Autofit/>
          </a:bodyPr>
          <a:lstStyle>
            <a:lvl1pPr marL="0" marR="0" indent="0" algn="ctr" defTabSz="1072515">
              <a:lnSpc>
                <a:spcPct val="100000"/>
              </a:lnSpc>
              <a:spcBef>
                <a:spcPts val="0"/>
              </a:spcBef>
              <a:spcAft>
                <a:spcPts val="0"/>
              </a:spcAft>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a:lnSpc>
                <a:spcPct val="100000"/>
              </a:lnSpc>
              <a:spcBef>
                <a:spcPts val="0"/>
              </a:spcBef>
              <a:spcAft>
                <a:spcPts val="0"/>
              </a:spcAft>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a:lnSpc>
                <a:spcPct val="100000"/>
              </a:lnSpc>
              <a:spcBef>
                <a:spcPts val="0"/>
              </a:spcBef>
              <a:spcAft>
                <a:spcPts val="0"/>
              </a:spcAft>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a:lnSpc>
                <a:spcPct val="100000"/>
              </a:lnSpc>
              <a:spcBef>
                <a:spcPts val="0"/>
              </a:spcBef>
              <a:spcAft>
                <a:spcPts val="0"/>
              </a:spcAft>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stStyle>
          <a:p>
            <a:pPr indent="288000" algn="just"/>
            <a:r>
              <a:rPr lang="uk-UA" sz="1200" b="1" i="1" u="sng" dirty="0">
                <a:solidFill>
                  <a:schemeClr val="tx1"/>
                </a:solidFill>
                <a:latin typeface="Times New Roman" panose="02020603050405020304" pitchFamily="18" charset="0"/>
                <a:cs typeface="Times New Roman" panose="02020603050405020304" pitchFamily="18" charset="0"/>
              </a:rPr>
              <a:t>Припинення дії інциденту</a:t>
            </a:r>
            <a:r>
              <a:rPr lang="uk-UA" sz="1200" b="1" i="1" dirty="0">
                <a:solidFill>
                  <a:schemeClr val="tx1"/>
                </a:solidFill>
                <a:latin typeface="Times New Roman" panose="02020603050405020304" pitchFamily="18" charset="0"/>
                <a:cs typeface="Times New Roman" panose="02020603050405020304" pitchFamily="18" charset="0"/>
              </a:rPr>
              <a:t>.</a:t>
            </a:r>
          </a:p>
          <a:p>
            <a:pPr indent="360000" algn="just"/>
            <a:r>
              <a:rPr lang="uk-UA" sz="1200" dirty="0">
                <a:solidFill>
                  <a:schemeClr val="tx1"/>
                </a:solidFill>
                <a:latin typeface="Times New Roman" panose="02020603050405020304" pitchFamily="18" charset="0"/>
                <a:cs typeface="Times New Roman" panose="02020603050405020304" pitchFamily="18" charset="0"/>
              </a:rPr>
              <a:t>РХБЯ інцидент вважається вичерпаним на останній стадії:</a:t>
            </a:r>
          </a:p>
          <a:p>
            <a:pPr marL="171450" indent="-171450" algn="just">
              <a:buFontTx/>
              <a:buChar char="-"/>
            </a:pPr>
            <a:r>
              <a:rPr lang="uk-UA" sz="1200" dirty="0">
                <a:solidFill>
                  <a:schemeClr val="tx1"/>
                </a:solidFill>
                <a:latin typeface="Times New Roman" panose="02020603050405020304" pitchFamily="18" charset="0"/>
                <a:cs typeface="Times New Roman" panose="02020603050405020304" pitchFamily="18" charset="0"/>
              </a:rPr>
              <a:t>коли всі заходи щодо ліквідації наслідків інциденту виконані;</a:t>
            </a:r>
          </a:p>
          <a:p>
            <a:pPr marL="171450" indent="-171450" algn="just">
              <a:buFontTx/>
              <a:buChar char="-"/>
            </a:pPr>
            <a:r>
              <a:rPr lang="uk-UA" sz="1200" dirty="0">
                <a:solidFill>
                  <a:schemeClr val="tx1"/>
                </a:solidFill>
                <a:latin typeface="Times New Roman" panose="02020603050405020304" pitchFamily="18" charset="0"/>
                <a:cs typeface="Times New Roman" panose="02020603050405020304" pitchFamily="18" charset="0"/>
              </a:rPr>
              <a:t>встановлено, що загроза для здоров'я і життя людей, довкілля і майна відсутня.</a:t>
            </a:r>
          </a:p>
          <a:p>
            <a:pPr indent="360000" algn="just"/>
            <a:endParaRPr lang="uk-UA" sz="500" dirty="0">
              <a:solidFill>
                <a:schemeClr val="tx1"/>
              </a:solidFill>
              <a:latin typeface="Times New Roman" panose="02020603050405020304" pitchFamily="18" charset="0"/>
              <a:cs typeface="Times New Roman" panose="02020603050405020304" pitchFamily="18" charset="0"/>
            </a:endParaRPr>
          </a:p>
          <a:p>
            <a:pPr indent="360000" algn="just"/>
            <a:r>
              <a:rPr lang="uk-UA" sz="1200" dirty="0">
                <a:solidFill>
                  <a:schemeClr val="tx1"/>
                </a:solidFill>
                <a:latin typeface="Times New Roman" panose="02020603050405020304" pitchFamily="18" charset="0"/>
                <a:cs typeface="Times New Roman" panose="02020603050405020304" pitchFamily="18" charset="0"/>
              </a:rPr>
              <a:t>Зазвичай, на останній стадії вживаються такі заходи:</a:t>
            </a:r>
          </a:p>
          <a:p>
            <a:pPr indent="360000" algn="just"/>
            <a:r>
              <a:rPr lang="uk-UA" sz="1200" dirty="0">
                <a:solidFill>
                  <a:schemeClr val="tx1"/>
                </a:solidFill>
                <a:latin typeface="Times New Roman" panose="02020603050405020304" pitchFamily="18" charset="0"/>
                <a:cs typeface="Times New Roman" panose="02020603050405020304" pitchFamily="18" charset="0"/>
              </a:rPr>
              <a:t>повне видалення забруднюючих речовин або їх нейтралізація;</a:t>
            </a:r>
          </a:p>
          <a:p>
            <a:pPr indent="360000" algn="just"/>
            <a:r>
              <a:rPr lang="uk-UA" sz="1200" dirty="0">
                <a:solidFill>
                  <a:schemeClr val="tx1"/>
                </a:solidFill>
                <a:latin typeface="Times New Roman" panose="02020603050405020304" pitchFamily="18" charset="0"/>
                <a:cs typeface="Times New Roman" panose="02020603050405020304" pitchFamily="18" charset="0"/>
              </a:rPr>
              <a:t>проведення робіт з </a:t>
            </a:r>
            <a:r>
              <a:rPr lang="uk-UA" sz="1200" dirty="0" err="1">
                <a:solidFill>
                  <a:schemeClr val="tx1"/>
                </a:solidFill>
                <a:latin typeface="Times New Roman" panose="02020603050405020304" pitchFamily="18" charset="0"/>
                <a:cs typeface="Times New Roman" panose="02020603050405020304" pitchFamily="18" charset="0"/>
              </a:rPr>
              <a:t>деконтамінації</a:t>
            </a:r>
            <a:r>
              <a:rPr lang="uk-UA" sz="1200" dirty="0">
                <a:solidFill>
                  <a:schemeClr val="tx1"/>
                </a:solidFill>
                <a:latin typeface="Times New Roman" panose="02020603050405020304" pitchFamily="18" charset="0"/>
                <a:cs typeface="Times New Roman" panose="02020603050405020304" pitchFamily="18" charset="0"/>
              </a:rPr>
              <a:t>;</a:t>
            </a:r>
          </a:p>
          <a:p>
            <a:pPr indent="360000" algn="just"/>
            <a:r>
              <a:rPr lang="uk-UA" sz="1200" dirty="0">
                <a:solidFill>
                  <a:schemeClr val="tx1"/>
                </a:solidFill>
                <a:latin typeface="Times New Roman" panose="02020603050405020304" pitchFamily="18" charset="0"/>
                <a:cs typeface="Times New Roman" panose="02020603050405020304" pitchFamily="18" charset="0"/>
              </a:rPr>
              <a:t>відновлення забрудненого довкілля;</a:t>
            </a:r>
          </a:p>
          <a:p>
            <a:pPr indent="360000" algn="just"/>
            <a:r>
              <a:rPr lang="uk-UA" sz="1200" dirty="0">
                <a:solidFill>
                  <a:schemeClr val="tx1"/>
                </a:solidFill>
                <a:latin typeface="Times New Roman" panose="02020603050405020304" pitchFamily="18" charset="0"/>
                <a:cs typeface="Times New Roman" panose="02020603050405020304" pitchFamily="18" charset="0"/>
              </a:rPr>
              <a:t>інші заходи, які направленні на мінімізацію дії інциденту.</a:t>
            </a:r>
          </a:p>
          <a:p>
            <a:pPr indent="360000" algn="just"/>
            <a:endParaRPr lang="uk-UA" sz="500" dirty="0">
              <a:solidFill>
                <a:schemeClr val="tx1"/>
              </a:solidFill>
              <a:latin typeface="Times New Roman" panose="02020603050405020304" pitchFamily="18" charset="0"/>
              <a:cs typeface="Times New Roman" panose="02020603050405020304" pitchFamily="18" charset="0"/>
            </a:endParaRPr>
          </a:p>
          <a:p>
            <a:pPr indent="360000" algn="just"/>
            <a:r>
              <a:rPr lang="uk-UA" sz="1200" dirty="0">
                <a:solidFill>
                  <a:schemeClr val="tx1"/>
                </a:solidFill>
                <a:latin typeface="Times New Roman" panose="02020603050405020304" pitchFamily="18" charset="0"/>
                <a:cs typeface="Times New Roman" panose="02020603050405020304" pitchFamily="18" charset="0"/>
              </a:rPr>
              <a:t>Крім того, </a:t>
            </a:r>
            <a:r>
              <a:rPr lang="uk-UA" sz="1200" dirty="0">
                <a:solidFill>
                  <a:srgbClr val="C00000"/>
                </a:solidFill>
                <a:latin typeface="Times New Roman" panose="02020603050405020304" pitchFamily="18" charset="0"/>
                <a:cs typeface="Times New Roman" panose="02020603050405020304" pitchFamily="18" charset="0"/>
              </a:rPr>
              <a:t>після виконання всіх </a:t>
            </a:r>
            <a:r>
              <a:rPr lang="uk-UA" sz="1200" dirty="0">
                <a:solidFill>
                  <a:schemeClr val="tx1"/>
                </a:solidFill>
                <a:latin typeface="Times New Roman" panose="02020603050405020304" pitchFamily="18" charset="0"/>
                <a:cs typeface="Times New Roman" panose="02020603050405020304" pitchFamily="18" charset="0"/>
              </a:rPr>
              <a:t>необхідних </a:t>
            </a:r>
            <a:r>
              <a:rPr lang="uk-UA" sz="1200" dirty="0">
                <a:solidFill>
                  <a:srgbClr val="C00000"/>
                </a:solidFill>
                <a:latin typeface="Times New Roman" panose="02020603050405020304" pitchFamily="18" charset="0"/>
                <a:cs typeface="Times New Roman" panose="02020603050405020304" pitchFamily="18" charset="0"/>
              </a:rPr>
              <a:t>заходів, необхідно здійснити моніторинг і перевірку стану довкілля </a:t>
            </a:r>
            <a:r>
              <a:rPr lang="uk-UA" sz="1200" dirty="0">
                <a:solidFill>
                  <a:schemeClr val="tx1"/>
                </a:solidFill>
                <a:latin typeface="Times New Roman" panose="02020603050405020304" pitchFamily="18" charset="0"/>
                <a:cs typeface="Times New Roman" panose="02020603050405020304" pitchFamily="18" charset="0"/>
              </a:rPr>
              <a:t>та майна для того, щоб переконатися в повному видаленні наслідків інциденту та відновленні всього, що було пошкоджено.</a:t>
            </a:r>
          </a:p>
          <a:p>
            <a:pPr indent="360000" algn="just"/>
            <a:r>
              <a:rPr lang="uk-UA" sz="1200" dirty="0">
                <a:solidFill>
                  <a:schemeClr val="tx1"/>
                </a:solidFill>
                <a:latin typeface="Times New Roman" panose="02020603050405020304" pitchFamily="18" charset="0"/>
                <a:cs typeface="Times New Roman" panose="02020603050405020304" pitchFamily="18" charset="0"/>
              </a:rPr>
              <a:t>Визначення точного часу, коли інцидент може бути вважатися вичерпаним, досить складно і залежить від багатьох складових (характер інциденту, розмір забруднення, кількість та склад забруднюючих речовин тощо).</a:t>
            </a:r>
          </a:p>
          <a:p>
            <a:pPr indent="288000" algn="just"/>
            <a:endParaRPr lang="uk-UA" sz="1200" dirty="0">
              <a:solidFill>
                <a:schemeClr val="tx1"/>
              </a:solidFill>
              <a:latin typeface="Times New Roman" panose="02020603050405020304" pitchFamily="18" charset="0"/>
              <a:cs typeface="Times New Roman" panose="02020603050405020304" pitchFamily="18" charset="0"/>
            </a:endParaRPr>
          </a:p>
        </p:txBody>
      </p:sp>
      <p:pic>
        <p:nvPicPr>
          <p:cNvPr id="15" name="Picture 2" descr="3 riadkovy FARBA 10 mm"/>
          <p:cNvPicPr/>
          <p:nvPr/>
        </p:nvPicPr>
        <p:blipFill rotWithShape="1">
          <a:blip r:embed="rId8" cstate="print">
            <a:extLst>
              <a:ext uri="{28A0092B-C50C-407E-A947-70E740481C1C}">
                <a14:useLocalDpi xmlns:a14="http://schemas.microsoft.com/office/drawing/2010/main" val="0"/>
              </a:ext>
            </a:extLst>
          </a:blip>
          <a:srcRect l="2" r="80604" b="18093"/>
          <a:stretch/>
        </p:blipFill>
        <p:spPr bwMode="auto">
          <a:xfrm>
            <a:off x="6294121" y="4731414"/>
            <a:ext cx="287020" cy="325961"/>
          </a:xfrm>
          <a:prstGeom prst="rect">
            <a:avLst/>
          </a:prstGeom>
          <a:noFill/>
          <a:ln>
            <a:noFill/>
          </a:ln>
          <a:extLst>
            <a:ext uri="{53640926-AAD7-44D8-BBD7-CCE9431645EC}">
              <a14:shadowObscured xmlns:a14="http://schemas.microsoft.com/office/drawing/2010/main"/>
            </a:ext>
          </a:extLst>
        </p:spPr>
      </p:pic>
      <p:pic>
        <p:nvPicPr>
          <p:cNvPr id="16" name="Obrázok 1" descr="C:\Users\skultety1314903\Documents\CBRN\10 INTERNATIONAL\Project TRIGLAV\tlacova konferencia\template\logo\EHP-fondy_Logo-EEAgrants\EEA_grants\PNG\EEA_grants.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820" y="38093"/>
            <a:ext cx="469900" cy="309252"/>
          </a:xfrm>
          <a:prstGeom prst="rect">
            <a:avLst/>
          </a:prstGeom>
          <a:noFill/>
          <a:ln>
            <a:noFill/>
          </a:ln>
        </p:spPr>
      </p:pic>
      <p:sp>
        <p:nvSpPr>
          <p:cNvPr id="19"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5272608" y="67558"/>
            <a:ext cx="1209059" cy="322078"/>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defRPr lang="uk-UA"/>
            </a:pPr>
            <a:r>
              <a:rPr lang="en-US" sz="1800" b="1" dirty="0">
                <a:solidFill>
                  <a:srgbClr val="003399"/>
                </a:solidFill>
                <a:latin typeface="Arial" panose="020B0604020202020204" pitchFamily="34" charset="0"/>
                <a:ea typeface="Calibri" pitchFamily="2" charset="-52"/>
                <a:cs typeface="Arial" panose="020B0604020202020204" pitchFamily="34" charset="0"/>
              </a:rPr>
              <a:t>TRIGLAV</a:t>
            </a:r>
            <a:endParaRPr lang="ru-RU" sz="1800" b="1" dirty="0">
              <a:solidFill>
                <a:srgbClr val="003399"/>
              </a:solidFill>
              <a:latin typeface="Arial" panose="020B0604020202020204" pitchFamily="34" charset="0"/>
              <a:ea typeface="Calibri" pitchFamily="2" charset="-52"/>
              <a:cs typeface="Arial" panose="020B0604020202020204" pitchFamily="34" charset="0"/>
            </a:endParaRPr>
          </a:p>
        </p:txBody>
      </p:sp>
      <p:sp>
        <p:nvSpPr>
          <p:cNvPr id="20" name="Title 1"/>
          <p:cNvSpPr txBox="1">
            <a:spLocks noChangeArrowheads="1"/>
            <a:extLst>
              <a:ext uri="smNativeData">
                <pr:smNativeData xmlns="" xmlns:pr="smNativeData" val="SMDATA_12_sXaHXRMAAAAlAAAAZAAAAA0AAAAAeQAAADwAAAB5AAAAP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AwAAywsAAPAzAABIGwAAEAAAAA=="/>
              </a:ext>
            </a:extLst>
          </p:cNvSpPr>
          <p:nvPr/>
        </p:nvSpPr>
        <p:spPr>
          <a:xfrm>
            <a:off x="6359739" y="46931"/>
            <a:ext cx="2784261" cy="325333"/>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b">
            <a:prstTxWarp prst="textNoShape">
              <a:avLst/>
            </a:prstTxWarp>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lang="uk-UA"/>
            </a:pPr>
            <a:r>
              <a:rPr lang="en-US" sz="800" b="1" dirty="0">
                <a:solidFill>
                  <a:srgbClr val="FF0000"/>
                </a:solidFill>
                <a:latin typeface="Arial" panose="020B0604020202020204" pitchFamily="34" charset="0"/>
                <a:ea typeface="Calibri" pitchFamily="2" charset="-52"/>
                <a:cs typeface="Arial" panose="020B0604020202020204" pitchFamily="34" charset="0"/>
              </a:rPr>
              <a:t>STRENGTHEN THE FIGHT AGAINST CBRN THREATS AT THE SLOVAKIAN-UKRAINIAN BORDER</a:t>
            </a:r>
            <a:endParaRPr lang="ru-RU" sz="800" b="1" dirty="0">
              <a:solidFill>
                <a:srgbClr val="FF0000"/>
              </a:solidFill>
              <a:latin typeface="Arial" panose="020B0604020202020204" pitchFamily="34" charset="0"/>
              <a:ea typeface="Calibri" pitchFamily="2" charset="-52"/>
              <a:cs typeface="Arial" panose="020B0604020202020204" pitchFamily="34" charset="0"/>
            </a:endParaRPr>
          </a:p>
        </p:txBody>
      </p:sp>
      <p:sp>
        <p:nvSpPr>
          <p:cNvPr id="14" name="Subtitle 2"/>
          <p:cNvSpPr txBox="1">
            <a:spLocks noChangeArrowheads="1"/>
            <a:extLst>
              <a:ext uri="smNativeData">
                <pr:smNativeData xmlns:pr="smNativeData" xmlns="" val="SMDATA_12_h9QJYxMAAAAlAAAAZAAAAA0AAAAAeQAAADwAAAB5AAAAP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0KAAAVhsAAO83AABpHgAAEAAAAA=="/>
              </a:ext>
            </a:extLst>
          </p:cNvSpPr>
          <p:nvPr/>
        </p:nvSpPr>
        <p:spPr>
          <a:xfrm>
            <a:off x="4655819" y="743715"/>
            <a:ext cx="4488181" cy="3971445"/>
          </a:xfrm>
          <a:prstGeom prst="rect">
            <a:avLst/>
          </a:prstGeom>
          <a:noFill/>
          <a:ln w="12700" cap="flat" cmpd="sng" algn="ctr">
            <a:noFill/>
            <a:prstDash val="solid"/>
            <a:headEnd type="none" w="med" len="med"/>
            <a:tailEnd type="none" w="med" len="med"/>
          </a:ln>
          <a:effectLst/>
        </p:spPr>
        <p:txBody>
          <a:bodyPr vert="horz" wrap="square" lIns="76835" tIns="38100" rIns="76835" bIns="38100" numCol="1" rtlCol="0" anchor="t">
            <a:prstTxWarp prst="textNoShape">
              <a:avLst/>
            </a:prstTxWarp>
            <a:normAutofit/>
          </a:bodyPr>
          <a:lstStyle>
            <a:lvl1pPr marL="0" marR="0" indent="0" algn="ctr" defTabSz="1072515" rtl="0" eaLnBrk="1" latinLnBrk="0" hangingPunct="1">
              <a:lnSpc>
                <a:spcPct val="100000"/>
              </a:lnSpc>
              <a:spcBef>
                <a:spcPts val="0"/>
              </a:spcBef>
              <a:spcAft>
                <a:spcPts val="0"/>
              </a:spcAft>
              <a:buFont typeface="Arial" panose="020B0604020202020204" pitchFamily="34" charset="0"/>
              <a:buNone/>
              <a:tabLst/>
              <a:defRPr lang="uk-ua" sz="3800" b="0" i="0" u="none" strike="noStrike" kern="1" spc="0" baseline="0">
                <a:solidFill>
                  <a:srgbClr val="8C8C8C"/>
                </a:solidFill>
                <a:effectLst/>
                <a:latin typeface="Calibri" pitchFamily="2" charset="-52"/>
                <a:ea typeface="Calibri" pitchFamily="2" charset="-52"/>
                <a:cs typeface="Calibri" pitchFamily="2" charset="-52"/>
              </a:defRPr>
            </a:lvl1pPr>
            <a:lvl2pPr marL="535940" marR="0" indent="0" algn="ctr" defTabSz="1072515" rtl="0" eaLnBrk="1" latinLnBrk="0" hangingPunct="1">
              <a:lnSpc>
                <a:spcPct val="100000"/>
              </a:lnSpc>
              <a:spcBef>
                <a:spcPts val="0"/>
              </a:spcBef>
              <a:spcAft>
                <a:spcPts val="0"/>
              </a:spcAft>
              <a:buFont typeface="Arial" panose="020B0604020202020204" pitchFamily="34" charset="0"/>
              <a:buNone/>
              <a:tabLst/>
              <a:defRPr lang="uk-ua" sz="3300" b="0" i="0" u="none" strike="noStrike" kern="1" spc="0" baseline="0">
                <a:solidFill>
                  <a:srgbClr val="8C8C8C"/>
                </a:solidFill>
                <a:effectLst/>
                <a:latin typeface="Calibri" pitchFamily="2" charset="-52"/>
                <a:ea typeface="Calibri" pitchFamily="2" charset="-52"/>
                <a:cs typeface="Calibri" pitchFamily="2" charset="-52"/>
              </a:defRPr>
            </a:lvl2pPr>
            <a:lvl3pPr marL="1072515" marR="0" indent="0" algn="ctr" defTabSz="1072515" rtl="0" eaLnBrk="1" latinLnBrk="0" hangingPunct="1">
              <a:lnSpc>
                <a:spcPct val="100000"/>
              </a:lnSpc>
              <a:spcBef>
                <a:spcPts val="0"/>
              </a:spcBef>
              <a:spcAft>
                <a:spcPts val="0"/>
              </a:spcAft>
              <a:buFont typeface="Arial" panose="020B0604020202020204" pitchFamily="34" charset="0"/>
              <a:buNone/>
              <a:tabLst/>
              <a:defRPr lang="uk-ua" sz="2800" b="0" i="0" u="none" strike="noStrike" kern="1" spc="0" baseline="0">
                <a:solidFill>
                  <a:srgbClr val="8C8C8C"/>
                </a:solidFill>
                <a:effectLst/>
                <a:latin typeface="Calibri" pitchFamily="2" charset="-52"/>
                <a:ea typeface="Calibri" pitchFamily="2" charset="-52"/>
                <a:cs typeface="Calibri" pitchFamily="2" charset="-52"/>
              </a:defRPr>
            </a:lvl3pPr>
            <a:lvl4pPr marL="1608455"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4pPr>
            <a:lvl5pPr marL="2145030" marR="0" indent="0" algn="ctr" defTabSz="1072515" rtl="0" eaLnBrk="1" latinLnBrk="0" hangingPunct="1">
              <a:lnSpc>
                <a:spcPct val="100000"/>
              </a:lnSpc>
              <a:spcBef>
                <a:spcPts val="0"/>
              </a:spcBef>
              <a:spcAft>
                <a:spcPts val="0"/>
              </a:spcAft>
              <a:buFont typeface="Arial" panose="020B0604020202020204" pitchFamily="34" charset="0"/>
              <a:buNone/>
              <a:tabLst/>
              <a:defRPr lang="uk-ua" sz="2300" b="0" i="0" u="none" strike="noStrike" kern="1" spc="0" baseline="0">
                <a:solidFill>
                  <a:srgbClr val="8C8C8C"/>
                </a:solidFill>
                <a:effectLst/>
                <a:latin typeface="Calibri" pitchFamily="2" charset="-52"/>
                <a:ea typeface="Calibri" pitchFamily="2" charset="-52"/>
                <a:cs typeface="Calibri" pitchFamily="2" charset="-52"/>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lvl="0" indent="360000" algn="l" defTabSz="914400" eaLnBrk="0" fontAlgn="base" hangingPunct="0">
              <a:spcBef>
                <a:spcPct val="0"/>
              </a:spcBef>
              <a:spcAft>
                <a:spcPct val="0"/>
              </a:spcAft>
            </a:pPr>
            <a:r>
              <a:rPr lang="en-US" altLang="uk-UA" sz="1200" b="1" i="1" dirty="0">
                <a:solidFill>
                  <a:schemeClr val="tx1"/>
                </a:solidFill>
                <a:latin typeface="Times New Roman" panose="02020603050405020304" pitchFamily="18" charset="0"/>
                <a:cs typeface="Times New Roman" panose="02020603050405020304" pitchFamily="18" charset="0"/>
              </a:rPr>
              <a:t>Termination of the incident. </a:t>
            </a:r>
          </a:p>
          <a:p>
            <a:pPr lvl="0"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The incident is considered exhausted at the last stage: </a:t>
            </a:r>
          </a:p>
          <a:p>
            <a:pPr lvl="0"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when all measures to eliminate the consequences of the incident have been completed; </a:t>
            </a:r>
          </a:p>
          <a:p>
            <a:pPr lvl="0"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it was established that there is no threat to the health and life of people, the environment and property.</a:t>
            </a:r>
          </a:p>
          <a:p>
            <a:pPr indent="360000" algn="l" defTabSz="914400" eaLnBrk="0" fontAlgn="base" hangingPunct="0">
              <a:spcBef>
                <a:spcPct val="0"/>
              </a:spcBef>
              <a:spcAft>
                <a:spcPct val="0"/>
              </a:spcAft>
            </a:pPr>
            <a:endParaRPr lang="uk-UA" altLang="uk-UA" sz="500" dirty="0">
              <a:solidFill>
                <a:schemeClr val="tx1"/>
              </a:solidFill>
              <a:latin typeface="Times New Roman" panose="02020603050405020304" pitchFamily="18" charset="0"/>
              <a:cs typeface="Times New Roman" panose="02020603050405020304" pitchFamily="18" charset="0"/>
            </a:endParaRPr>
          </a:p>
          <a:p>
            <a:pPr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Usually, at the last stage, the following measures are taken: </a:t>
            </a:r>
          </a:p>
          <a:p>
            <a:pPr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complete removal of pollutants or their neutralization; </a:t>
            </a:r>
          </a:p>
          <a:p>
            <a:pPr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conducting decontamination works; </a:t>
            </a:r>
          </a:p>
          <a:p>
            <a:pPr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restoration of the polluted environment; </a:t>
            </a:r>
          </a:p>
          <a:p>
            <a:pPr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other measures aimed at minimizing the effect of the incident. </a:t>
            </a:r>
          </a:p>
          <a:p>
            <a:pPr lvl="0" indent="360000" algn="l" defTabSz="914400" eaLnBrk="0" fontAlgn="base" hangingPunct="0">
              <a:spcBef>
                <a:spcPct val="0"/>
              </a:spcBef>
              <a:spcAft>
                <a:spcPct val="0"/>
              </a:spcAft>
            </a:pPr>
            <a:endParaRPr lang="uk-UA" altLang="uk-UA" sz="500" dirty="0">
              <a:solidFill>
                <a:schemeClr val="tx1"/>
              </a:solidFill>
              <a:latin typeface="Times New Roman" panose="02020603050405020304" pitchFamily="18" charset="0"/>
              <a:cs typeface="Times New Roman" panose="02020603050405020304" pitchFamily="18" charset="0"/>
            </a:endParaRPr>
          </a:p>
          <a:p>
            <a:pPr lvl="0"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In addition, after all the necessary measures have been taken, it is necessary to monitor and check the condition of the environment and the property in order to make sure that the consequences of the incident have been completely removed and everything that was damaged has been restored. </a:t>
            </a:r>
            <a:endParaRPr lang="uk-UA" altLang="uk-UA" sz="1200" dirty="0">
              <a:solidFill>
                <a:schemeClr val="tx1"/>
              </a:solidFill>
              <a:latin typeface="Times New Roman" panose="02020603050405020304" pitchFamily="18" charset="0"/>
              <a:cs typeface="Times New Roman" panose="02020603050405020304" pitchFamily="18" charset="0"/>
            </a:endParaRPr>
          </a:p>
          <a:p>
            <a:pPr lvl="0" indent="360000" algn="l" defTabSz="914400" eaLnBrk="0" fontAlgn="base" hangingPunct="0">
              <a:spcBef>
                <a:spcPct val="0"/>
              </a:spcBef>
              <a:spcAft>
                <a:spcPct val="0"/>
              </a:spcAft>
            </a:pPr>
            <a:r>
              <a:rPr lang="en-US" altLang="uk-UA" sz="1200" dirty="0">
                <a:solidFill>
                  <a:schemeClr val="tx1"/>
                </a:solidFill>
                <a:latin typeface="Times New Roman" panose="02020603050405020304" pitchFamily="18" charset="0"/>
                <a:cs typeface="Times New Roman" panose="02020603050405020304" pitchFamily="18" charset="0"/>
              </a:rPr>
              <a:t>Determining the exact time when an incident can be considered exhausted is quite difficult and depends on many components (nature of the incident, extent of contamination, amount and composition of pollutants, etc.). </a:t>
            </a:r>
            <a:endParaRPr lang="uk-UA" altLang="uk-UA" sz="1100" dirty="0">
              <a:solidFill>
                <a:schemeClr val="tx1"/>
              </a:solidFill>
              <a:latin typeface="Arial" panose="020B0604020202020204" pitchFamily="34" charset="0"/>
            </a:endParaRPr>
          </a:p>
        </p:txBody>
      </p:sp>
      <p:sp>
        <p:nvSpPr>
          <p:cNvPr id="2" name="Rectangle 1"/>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9081963"/>
      </p:ext>
    </p:extLst>
  </p:cSld>
  <p:clrMapOvr>
    <a:masterClrMapping/>
  </p:clrMapOvr>
</p:sld>
</file>

<file path=ppt/theme/theme1.xml><?xml version="1.0" encoding="utf-8"?>
<a:theme xmlns:a="http://schemas.openxmlformats.org/drawingml/2006/main" name="Presentation">
  <a:themeElements>
    <a:clrScheme name="Presentation 1">
      <a:dk1>
        <a:srgbClr val="000000"/>
      </a:dk1>
      <a:lt1>
        <a:srgbClr val="FFFFFF"/>
      </a:lt1>
      <a:dk2>
        <a:srgbClr val="1F548A"/>
      </a:dk2>
      <a:lt2>
        <a:srgbClr val="D0DCE8"/>
      </a:lt2>
      <a:accent1>
        <a:srgbClr val="6D90B8"/>
      </a:accent1>
      <a:accent2>
        <a:srgbClr val="629DD1"/>
      </a:accent2>
      <a:accent3>
        <a:srgbClr val="297FD5"/>
      </a:accent3>
      <a:accent4>
        <a:srgbClr val="7F8FA9"/>
      </a:accent4>
      <a:accent5>
        <a:srgbClr val="9DC0E3"/>
      </a:accent5>
      <a:accent6>
        <a:srgbClr val="75D5FF"/>
      </a:accent6>
      <a:hlink>
        <a:srgbClr val="AD7EFF"/>
      </a:hlink>
      <a:folHlink>
        <a:srgbClr val="3EBBF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1">
        <a:dk1>
          <a:srgbClr val="000000"/>
        </a:dk1>
        <a:lt1>
          <a:srgbClr val="FFFFFF"/>
        </a:lt1>
        <a:dk2>
          <a:srgbClr val="1F548A"/>
        </a:dk2>
        <a:lt2>
          <a:srgbClr val="D0DCE8"/>
        </a:lt2>
        <a:accent1>
          <a:srgbClr val="6D90B8"/>
        </a:accent1>
        <a:accent2>
          <a:srgbClr val="629DD1"/>
        </a:accent2>
        <a:accent3>
          <a:srgbClr val="297FD5"/>
        </a:accent3>
        <a:accent4>
          <a:srgbClr val="7F8FA9"/>
        </a:accent4>
        <a:accent5>
          <a:srgbClr val="9DC0E3"/>
        </a:accent5>
        <a:accent6>
          <a:srgbClr val="75D5FF"/>
        </a:accent6>
        <a:hlink>
          <a:srgbClr val="AD7EFF"/>
        </a:hlink>
        <a:folHlink>
          <a:srgbClr val="3EBB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Зелено-жовтий">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resentation">
  <a:themeElements>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resentation">
  <a:themeElements>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1241</TotalTime>
  <Words>3422</Words>
  <Application>Microsoft Macintosh PowerPoint</Application>
  <PresentationFormat>Экран (16:9)</PresentationFormat>
  <Paragraphs>212</Paragraphs>
  <Slides>12</Slides>
  <Notes>12</Notes>
  <HiddenSlides>0</HiddenSlides>
  <MMClips>0</MMClips>
  <ScaleCrop>false</ScaleCrop>
  <HeadingPairs>
    <vt:vector size="6" baseType="variant">
      <vt:variant>
        <vt:lpstr>Использованные шрифты</vt:lpstr>
      </vt:variant>
      <vt:variant>
        <vt:i4>9</vt:i4>
      </vt:variant>
      <vt:variant>
        <vt:lpstr>Тема</vt:lpstr>
      </vt:variant>
      <vt:variant>
        <vt:i4>2</vt:i4>
      </vt:variant>
      <vt:variant>
        <vt:lpstr>Заголовки слайдов</vt:lpstr>
      </vt:variant>
      <vt:variant>
        <vt:i4>12</vt:i4>
      </vt:variant>
    </vt:vector>
  </HeadingPairs>
  <TitlesOfParts>
    <vt:vector size="23" baseType="lpstr">
      <vt:lpstr>Arial Unicode MS</vt:lpstr>
      <vt:lpstr>SimSun</vt:lpstr>
      <vt:lpstr>Arial</vt:lpstr>
      <vt:lpstr>Arial Black</vt:lpstr>
      <vt:lpstr>Calibri</vt:lpstr>
      <vt:lpstr>Calibri Light</vt:lpstr>
      <vt:lpstr>Century Gothic</vt:lpstr>
      <vt:lpstr>inherit</vt:lpstr>
      <vt:lpstr>Times New Roman</vt:lpstr>
      <vt:lpstr>Presentation</vt:lpstr>
      <vt:lpstr>Тема Office</vt:lpstr>
      <vt:lpstr>Імплементація Спільної концепції діяльності у внутрішні акти відповідних зацікавлених сторін – завершення діяльності  Implementation of the Joint Concept of Activity in the internal acts of the respective interested parties - completion of activity </vt:lpstr>
      <vt:lpstr>Спільне законодавство щодо прикордонного режиму  Словацька Республіка – Україна  Joint legislation on the border regime between  the Slovak Republic and Ukraine  </vt:lpstr>
      <vt:lpstr>Joint legislation on the border regime between  the Slovak Republic and Ukraine  </vt:lpstr>
      <vt:lpstr>Покрокові дії відомства під час РХБЯ інцидентів Step-by-step actions of the department during the CBRN incidents</vt:lpstr>
      <vt:lpstr>Step-by-step actions of the department during the CBRN incidents</vt:lpstr>
      <vt:lpstr>Step-by-step actions of the department during the CBRN incidents</vt:lpstr>
      <vt:lpstr>Step-by-step actions of the department during the CBRN incidents</vt:lpstr>
      <vt:lpstr>Step-by-step actions of the department during the CBRN incidents</vt:lpstr>
      <vt:lpstr>Step-by-step actions of the department during the CBRN incidents</vt:lpstr>
      <vt:lpstr>Імплементації Спільної концепції діяльності Implementations of the Joint Concept of Activity</vt:lpstr>
      <vt:lpstr>Implementations of the Joint Concept of Activity</vt:lpstr>
      <vt:lpstr>Implementations of the Joint Concept of Activity</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subject/>
  <dc:creator>Sara Yasmeen (Wipro Technologies)</dc:creator>
  <cp:keywords/>
  <dc:description/>
  <cp:lastModifiedBy>Microsoft Office User</cp:lastModifiedBy>
  <cp:revision>143</cp:revision>
  <cp:lastPrinted>2023-01-14T07:42:20Z</cp:lastPrinted>
  <dcterms:created xsi:type="dcterms:W3CDTF">2010-02-23T11:30:32Z</dcterms:created>
  <dcterms:modified xsi:type="dcterms:W3CDTF">2023-04-03T08:43:53Z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TCat_8c80cc4e-65c5-4bd5-b234-898b4e5478ec_Version">
    <vt:lpwstr>1</vt:lpwstr>
  </property>
  <property fmtid="{D5CDD505-2E9C-101B-9397-08002B2CF9AE}" pid="3" name="STCat_8c80cc4e-65c5-4bd5-b234-898b4e5478ec_Id">
    <vt:lpwstr>8c80cc4e-65c5-4bd5-b234-898b4e5478ec</vt:lpwstr>
  </property>
  <property fmtid="{D5CDD505-2E9C-101B-9397-08002B2CF9AE}" pid="4" name="STCat_8c80cc4e-65c5-4bd5-b234-898b4e5478ec_Name">
    <vt:lpwstr>office</vt:lpwstr>
  </property>
  <property fmtid="{D5CDD505-2E9C-101B-9397-08002B2CF9AE}" pid="5" name="STCat_8c80cc4e-65c5-4bd5-b234-898b4e5478ec_Origin">
    <vt:lpwstr>Application</vt:lpwstr>
  </property>
</Properties>
</file>