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7" r:id="rId3"/>
    <p:sldId id="258" r:id="rId4"/>
    <p:sldId id="259" r:id="rId5"/>
    <p:sldId id="262" r:id="rId6"/>
    <p:sldId id="263" r:id="rId7"/>
    <p:sldId id="264" r:id="rId8"/>
    <p:sldId id="267" r:id="rId9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2800" b="0" strike="noStrike" spc="-1">
                <a:solidFill>
                  <a:srgbClr val="FF9900"/>
                </a:solidFill>
                <a:latin typeface="Times New Roman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1FC8738-4247-4B18-85E3-D1EE6235C19E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144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1120" y="4722840"/>
            <a:ext cx="5452560" cy="4473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3860640" y="9443880"/>
            <a:ext cx="2952360" cy="496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D50A861-9512-46CD-90DF-EF68723F1264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1120" y="4722840"/>
            <a:ext cx="5452560" cy="4473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50" name="TextShape 3"/>
          <p:cNvSpPr txBox="1"/>
          <p:nvPr/>
        </p:nvSpPr>
        <p:spPr>
          <a:xfrm>
            <a:off x="3860640" y="9443880"/>
            <a:ext cx="2952360" cy="496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BC06B12-9B76-4F77-B232-147592115A48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1120" y="4722840"/>
            <a:ext cx="5452560" cy="4473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253" name="TextShape 3"/>
          <p:cNvSpPr txBox="1"/>
          <p:nvPr/>
        </p:nvSpPr>
        <p:spPr>
          <a:xfrm>
            <a:off x="3860640" y="9443880"/>
            <a:ext cx="2952360" cy="496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1A44E1A-F990-4764-B129-CAB72CA8CF09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41302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41302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380880"/>
            <a:ext cx="8229240" cy="635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41302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4130280"/>
            <a:ext cx="2649600" cy="196236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380880"/>
            <a:ext cx="8229240" cy="635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8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76"/>
            </a:gs>
            <a:gs pos="100000">
              <a:srgbClr val="00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E5FFFF"/>
                </a:solidFill>
                <a:latin typeface="Arial"/>
              </a:rPr>
              <a:t>Образец заголовка</a:t>
            </a:r>
            <a:endParaRPr lang="ru-RU" sz="40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808CF85-081B-489B-AE04-7FD9F7BF253E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76"/>
            </a:gs>
            <a:gs pos="100000">
              <a:srgbClr val="00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E5FFFF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FF99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CC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CC00"/>
              </a:buClr>
              <a:buSzPct val="65000"/>
              <a:buFont typeface="Wingdings" charset="2"/>
              <a:buChar char="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CCFF"/>
              </a:buClr>
              <a:buSzPct val="65000"/>
              <a:buFont typeface="Wingdings" charset="2"/>
              <a:buChar char="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CC00"/>
              </a:buClr>
              <a:buSzPct val="65000"/>
              <a:buFont typeface="Wingdings" charset="2"/>
              <a:buChar char="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charset="2"/>
              <a:buChar char="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5D09B74-7023-45B7-A92D-05356F5FA5B3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76"/>
            </a:gs>
            <a:gs pos="100000">
              <a:srgbClr val="00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585080" y="113040"/>
            <a:ext cx="7071120" cy="180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</a:rPr>
              <a:t>The Ukrainian scientific and research Institute of special equipment and forensic expertise of the Security Service of Ukraine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(ISEE SSU)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685800" y="4038480"/>
            <a:ext cx="8152920" cy="1790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6" name="Рисунок 1"/>
          <p:cNvPicPr/>
          <p:nvPr/>
        </p:nvPicPr>
        <p:blipFill>
          <a:blip r:embed="rId2"/>
          <a:stretch/>
        </p:blipFill>
        <p:spPr>
          <a:xfrm>
            <a:off x="534960" y="2014560"/>
            <a:ext cx="8138520" cy="413028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extrusionH="76200" contourW="12700">
            <a:bevelB w="127000" prst="softRound"/>
            <a:extrusionClr>
              <a:schemeClr val="bg2">
                <a:lumMod val="60000"/>
                <a:lumOff val="40000"/>
              </a:schemeClr>
            </a:extrusionClr>
            <a:contourClr>
              <a:schemeClr val="bg2"/>
            </a:contourClr>
          </a:sp3d>
        </p:spPr>
      </p:pic>
      <p:sp>
        <p:nvSpPr>
          <p:cNvPr id="138" name="CustomShape 4"/>
          <p:cNvSpPr/>
          <p:nvPr/>
        </p:nvSpPr>
        <p:spPr>
          <a:xfrm>
            <a:off x="3737880" y="6338880"/>
            <a:ext cx="2451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000" b="1" strike="noStrike" spc="-1">
                <a:solidFill>
                  <a:srgbClr val="FFC000"/>
                </a:solidFill>
                <a:latin typeface="Times New Roman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39" name="Рисунок 8"/>
          <p:cNvPicPr/>
          <p:nvPr/>
        </p:nvPicPr>
        <p:blipFill>
          <a:blip r:embed="rId3"/>
          <a:stretch/>
        </p:blipFill>
        <p:spPr>
          <a:xfrm>
            <a:off x="348120" y="156600"/>
            <a:ext cx="1380240" cy="162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1010880" y="913680"/>
            <a:ext cx="71982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299">
                <a:solidFill>
                  <a:srgbClr val="FFC000"/>
                </a:solidFill>
                <a:latin typeface="Arial"/>
              </a:rPr>
              <a:t>Forensic expert activity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1071360" y="3042720"/>
            <a:ext cx="71982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299">
                <a:solidFill>
                  <a:srgbClr val="FFC000"/>
                </a:solidFill>
                <a:latin typeface="Arial"/>
              </a:rPr>
              <a:t>Scientific and technical activity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1064880" y="4740120"/>
            <a:ext cx="71982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299">
                <a:solidFill>
                  <a:srgbClr val="FFC000"/>
                </a:solidFill>
                <a:latin typeface="Arial"/>
              </a:rPr>
              <a:t>Production activity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515160" y="168120"/>
            <a:ext cx="8189640" cy="751680"/>
          </a:xfrm>
          <a:prstGeom prst="rect">
            <a:avLst/>
          </a:prstGeom>
          <a:noFill/>
          <a:ln w="9360">
            <a:noFill/>
          </a:ln>
          <a:effectLst>
            <a:outerShdw blurRad="50800"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FFFF"/>
                </a:solidFill>
                <a:latin typeface="Arial"/>
              </a:rPr>
              <a:t>The main activities of the ISEE SSU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4" name="Рисунок 8" descr="C:\Users\Попович\Desktop\Оновлення Центру 2020 рік\ІСТЕ\квітень 2020\Фото\9.jpg"/>
          <p:cNvPicPr/>
          <p:nvPr/>
        </p:nvPicPr>
        <p:blipFill>
          <a:blip r:embed="rId2"/>
          <a:stretch/>
        </p:blipFill>
        <p:spPr>
          <a:xfrm>
            <a:off x="648000" y="5149080"/>
            <a:ext cx="2530080" cy="1509840"/>
          </a:xfrm>
          <a:prstGeom prst="rect">
            <a:avLst/>
          </a:prstGeom>
          <a:ln w="12600">
            <a:noFill/>
          </a:ln>
          <a:effectLst>
            <a:glow rad="1270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5" name="Picture 2"/>
          <p:cNvPicPr/>
          <p:nvPr/>
        </p:nvPicPr>
        <p:blipFill>
          <a:blip r:embed="rId3"/>
          <a:stretch/>
        </p:blipFill>
        <p:spPr>
          <a:xfrm>
            <a:off x="762120" y="1346400"/>
            <a:ext cx="2302200" cy="1598760"/>
          </a:xfrm>
          <a:prstGeom prst="rect">
            <a:avLst/>
          </a:prstGeom>
          <a:ln>
            <a:noFill/>
          </a:ln>
          <a:effectLst>
            <a:glow rad="127000">
              <a:schemeClr val="bg1">
                <a:alpha val="40000"/>
              </a:schemeClr>
            </a:glow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6" name="Picture 2" descr="C:\Documents and Settings\Гнатченко\Рабочий стол\ЗВІТ I - 2014\Презентация\zvit\6.png"/>
          <p:cNvPicPr/>
          <p:nvPr/>
        </p:nvPicPr>
        <p:blipFill>
          <a:blip r:embed="rId4"/>
          <a:stretch/>
        </p:blipFill>
        <p:spPr>
          <a:xfrm>
            <a:off x="1660320" y="3471480"/>
            <a:ext cx="1557720" cy="1225080"/>
          </a:xfrm>
          <a:prstGeom prst="rect">
            <a:avLst/>
          </a:prstGeom>
          <a:ln>
            <a:noFill/>
          </a:ln>
          <a:effectLst>
            <a:glow rad="1270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7" name="Picture 9"/>
          <p:cNvPicPr/>
          <p:nvPr/>
        </p:nvPicPr>
        <p:blipFill>
          <a:blip r:embed="rId5"/>
          <a:stretch/>
        </p:blipFill>
        <p:spPr>
          <a:xfrm>
            <a:off x="3496320" y="3471480"/>
            <a:ext cx="1638360" cy="1242000"/>
          </a:xfrm>
          <a:prstGeom prst="rect">
            <a:avLst/>
          </a:prstGeom>
          <a:ln w="6480">
            <a:noFill/>
          </a:ln>
          <a:effectLst>
            <a:glow rad="1270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8" name="Picture 3" descr="C:\Documents and Settings\Гнатченко\Рабочий стол\ЗВІТ I - 2014\Презентация\zvit\4.png"/>
          <p:cNvPicPr/>
          <p:nvPr/>
        </p:nvPicPr>
        <p:blipFill>
          <a:blip r:embed="rId6"/>
          <a:stretch/>
        </p:blipFill>
        <p:spPr>
          <a:xfrm>
            <a:off x="5348880" y="3481560"/>
            <a:ext cx="1852560" cy="1215360"/>
          </a:xfrm>
          <a:prstGeom prst="rect">
            <a:avLst/>
          </a:prstGeom>
          <a:ln>
            <a:noFill/>
          </a:ln>
          <a:effectLst>
            <a:glow rad="127000">
              <a:srgbClr val="FFFFFF">
                <a:alpha val="40000"/>
              </a:srgbClr>
            </a:glow>
          </a:effectLst>
        </p:spPr>
      </p:pic>
      <p:pic>
        <p:nvPicPr>
          <p:cNvPr id="149" name="Рисунок 3"/>
          <p:cNvPicPr/>
          <p:nvPr/>
        </p:nvPicPr>
        <p:blipFill>
          <a:blip r:embed="rId7"/>
          <a:stretch/>
        </p:blipFill>
        <p:spPr>
          <a:xfrm>
            <a:off x="3344040" y="5149080"/>
            <a:ext cx="2632320" cy="1509840"/>
          </a:xfrm>
          <a:prstGeom prst="rect">
            <a:avLst/>
          </a:prstGeom>
          <a:ln>
            <a:noFill/>
          </a:ln>
          <a:effectLst>
            <a:glow rad="1270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0" name="Рисунок 50"/>
          <p:cNvPicPr/>
          <p:nvPr/>
        </p:nvPicPr>
        <p:blipFill>
          <a:blip r:embed="rId8" cstate="print"/>
          <a:stretch/>
        </p:blipFill>
        <p:spPr>
          <a:xfrm>
            <a:off x="6133320" y="5149080"/>
            <a:ext cx="2382840" cy="1509840"/>
          </a:xfrm>
          <a:prstGeom prst="rect">
            <a:avLst/>
          </a:prstGeom>
          <a:ln>
            <a:noFill/>
          </a:ln>
          <a:effectLst>
            <a:glow rad="1270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1" name="Рисунок 1"/>
          <p:cNvPicPr/>
          <p:nvPr/>
        </p:nvPicPr>
        <p:blipFill>
          <a:blip r:embed="rId9"/>
          <a:stretch/>
        </p:blipFill>
        <p:spPr>
          <a:xfrm>
            <a:off x="5724360" y="1379520"/>
            <a:ext cx="2673720" cy="1561680"/>
          </a:xfrm>
          <a:prstGeom prst="rect">
            <a:avLst/>
          </a:prstGeom>
          <a:ln>
            <a:noFill/>
          </a:ln>
          <a:effectLst>
            <a:glow rad="1270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2" name="Рисунок 14" descr="D:\Фото музей\вибухотехніка\IMG_4.jpg"/>
          <p:cNvPicPr/>
          <p:nvPr/>
        </p:nvPicPr>
        <p:blipFill>
          <a:blip r:embed="rId10"/>
          <a:srcRect l="5674" t="2281" r="424" b="2412"/>
          <a:stretch/>
        </p:blipFill>
        <p:spPr>
          <a:xfrm>
            <a:off x="3315600" y="1379520"/>
            <a:ext cx="2153880" cy="1565280"/>
          </a:xfrm>
          <a:prstGeom prst="rect">
            <a:avLst/>
          </a:prstGeom>
          <a:ln>
            <a:noFill/>
          </a:ln>
          <a:effectLst>
            <a:glow rad="1270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9040" y="460080"/>
            <a:ext cx="8189640" cy="830160"/>
          </a:xfrm>
          <a:prstGeom prst="rect">
            <a:avLst/>
          </a:prstGeom>
          <a:noFill/>
          <a:ln w="9360">
            <a:noFill/>
          </a:ln>
          <a:effectLst>
            <a:outerShdw blurRad="50800"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FFFF"/>
                </a:solidFill>
                <a:latin typeface="Arial"/>
              </a:rPr>
              <a:t>Forensic expert activity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409680" y="1581120"/>
            <a:ext cx="849600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2000" b="1" strike="noStrike" spc="-1" dirty="0">
                <a:solidFill>
                  <a:srgbClr val="FFC000"/>
                </a:solidFill>
                <a:latin typeface="Arial"/>
              </a:rPr>
              <a:t>The ISEE SSU conducts </a:t>
            </a:r>
            <a:r>
              <a:rPr lang="en-US" sz="2000" b="1" strike="noStrike" spc="-1" dirty="0" smtClean="0">
                <a:solidFill>
                  <a:srgbClr val="FFC000"/>
                </a:solidFill>
                <a:latin typeface="Arial"/>
              </a:rPr>
              <a:t>36 </a:t>
            </a:r>
            <a:r>
              <a:rPr lang="en-US" sz="2000" b="1" strike="noStrike" spc="-1" dirty="0">
                <a:solidFill>
                  <a:srgbClr val="FFC000"/>
                </a:solidFill>
                <a:latin typeface="Arial"/>
              </a:rPr>
              <a:t>types of forensic expertise in </a:t>
            </a:r>
            <a:r>
              <a:rPr lang="en-US" sz="2000" b="1" strike="noStrike" spc="-1" dirty="0" smtClean="0">
                <a:solidFill>
                  <a:srgbClr val="FFC000"/>
                </a:solidFill>
                <a:latin typeface="Arial"/>
              </a:rPr>
              <a:t>98 </a:t>
            </a:r>
            <a:r>
              <a:rPr lang="en-US" sz="2000" b="1" strike="noStrike" spc="-1" dirty="0">
                <a:solidFill>
                  <a:srgbClr val="FFC000"/>
                </a:solidFill>
                <a:latin typeface="Arial"/>
              </a:rPr>
              <a:t>expert specialties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155" name="Рисунок 2"/>
          <p:cNvPicPr/>
          <p:nvPr/>
        </p:nvPicPr>
        <p:blipFill>
          <a:blip r:embed="rId2"/>
          <a:stretch/>
        </p:blipFill>
        <p:spPr>
          <a:xfrm>
            <a:off x="189720" y="3769904"/>
            <a:ext cx="2286000" cy="2755440"/>
          </a:xfrm>
          <a:prstGeom prst="rect">
            <a:avLst/>
          </a:prstGeom>
          <a:ln w="12600">
            <a:solidFill>
              <a:schemeClr val="bg1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6" name="Рисунок 6"/>
          <p:cNvPicPr/>
          <p:nvPr/>
        </p:nvPicPr>
        <p:blipFill>
          <a:blip r:embed="rId3"/>
          <a:srcRect r="1230"/>
          <a:stretch/>
        </p:blipFill>
        <p:spPr>
          <a:xfrm>
            <a:off x="2476080" y="3769904"/>
            <a:ext cx="6455520" cy="2755440"/>
          </a:xfrm>
          <a:prstGeom prst="rect">
            <a:avLst/>
          </a:prstGeom>
          <a:ln w="12600">
            <a:solidFill>
              <a:schemeClr val="bg1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CustomShape 2"/>
          <p:cNvSpPr/>
          <p:nvPr/>
        </p:nvSpPr>
        <p:spPr>
          <a:xfrm>
            <a:off x="189720" y="2852936"/>
            <a:ext cx="5429288" cy="5833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FFC000"/>
                </a:solidFill>
                <a:latin typeface="Arial"/>
              </a:rPr>
              <a:t>Since 2021, ISEE SSU is a full member of ENFSI (European Network of Forensic Science </a:t>
            </a:r>
            <a:r>
              <a:rPr lang="en-US" sz="1600" b="1" spc="-1" dirty="0" smtClean="0">
                <a:solidFill>
                  <a:srgbClr val="FFC000"/>
                </a:solidFill>
                <a:latin typeface="Arial"/>
              </a:rPr>
              <a:t>I</a:t>
            </a:r>
            <a:r>
              <a:rPr lang="en-US" sz="1600" b="1" strike="noStrike" spc="-1" dirty="0" smtClean="0">
                <a:solidFill>
                  <a:srgbClr val="FFC000"/>
                </a:solidFill>
                <a:latin typeface="Arial"/>
              </a:rPr>
              <a:t>nstitutes)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2276872"/>
            <a:ext cx="1849993" cy="1384511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Рисунок 22"/>
          <p:cNvPicPr/>
          <p:nvPr/>
        </p:nvPicPr>
        <p:blipFill>
          <a:blip r:embed="rId3"/>
          <a:stretch/>
        </p:blipFill>
        <p:spPr>
          <a:xfrm>
            <a:off x="6090840" y="1345320"/>
            <a:ext cx="1501920" cy="1233720"/>
          </a:xfrm>
          <a:prstGeom prst="rect">
            <a:avLst/>
          </a:prstGeom>
          <a:ln w="88920">
            <a:noFill/>
          </a:ln>
          <a:effectLst>
            <a:outerShdw blurRad="152400" dist="88771" dir="3424996" sx="101000" sy="101000" algn="tl" rotWithShape="0">
              <a:srgbClr val="FFFFFF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44450" h="44450"/>
            <a:contourClr>
              <a:srgbClr val="FFFFFF"/>
            </a:contourClr>
          </a:sp3d>
        </p:spPr>
      </p:pic>
      <p:pic>
        <p:nvPicPr>
          <p:cNvPr id="187" name="Рисунок 6"/>
          <p:cNvPicPr/>
          <p:nvPr/>
        </p:nvPicPr>
        <p:blipFill>
          <a:blip r:embed="rId4"/>
          <a:stretch/>
        </p:blipFill>
        <p:spPr>
          <a:xfrm>
            <a:off x="7645320" y="1580400"/>
            <a:ext cx="1307520" cy="1657440"/>
          </a:xfrm>
          <a:prstGeom prst="rect">
            <a:avLst/>
          </a:prstGeom>
          <a:ln>
            <a:noFill/>
          </a:ln>
          <a:effectLst>
            <a:outerShdw blurRad="152400" dist="101520" dir="5400000" sx="101000" sy="101000" algn="ctr" rotWithShape="0">
              <a:srgbClr val="FFFFFF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</p:pic>
      <p:pic>
        <p:nvPicPr>
          <p:cNvPr id="188" name="Рисунок 18" descr="C:\Users\Old school\Desktop\125-6\фото\IMG_6383.JPG"/>
          <p:cNvPicPr/>
          <p:nvPr/>
        </p:nvPicPr>
        <p:blipFill>
          <a:blip r:embed="rId5"/>
          <a:srcRect l="5373" t="39844" r="3965" b="28411"/>
          <a:stretch/>
        </p:blipFill>
        <p:spPr>
          <a:xfrm>
            <a:off x="6366960" y="4549320"/>
            <a:ext cx="2413800" cy="633600"/>
          </a:xfrm>
          <a:prstGeom prst="rect">
            <a:avLst/>
          </a:prstGeom>
          <a:ln>
            <a:noFill/>
          </a:ln>
          <a:effectLst>
            <a:outerShdw blurRad="152400" dist="101520" dir="5400000" sx="101000" sy="101000" algn="ctr" rotWithShape="0">
              <a:srgbClr val="FFFFFF">
                <a:alpha val="37000"/>
              </a:srgb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</p:pic>
      <p:sp>
        <p:nvSpPr>
          <p:cNvPr id="189" name="TextShape 1"/>
          <p:cNvSpPr txBox="1"/>
          <p:nvPr/>
        </p:nvSpPr>
        <p:spPr>
          <a:xfrm>
            <a:off x="144000" y="1483560"/>
            <a:ext cx="8447400" cy="51206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>
                <a:solidFill>
                  <a:srgbClr val="FFC000"/>
                </a:solidFill>
              </a:rPr>
              <a:t>handwriting expertise</a:t>
            </a:r>
            <a:endParaRPr lang="uk-UA" sz="14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uk-UA" sz="1400" dirty="0">
              <a:solidFill>
                <a:srgbClr val="FFC000"/>
              </a:solidFill>
            </a:endParaRPr>
          </a:p>
          <a:p>
            <a:pPr indent="182563"/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>
                <a:solidFill>
                  <a:srgbClr val="FFC000"/>
                </a:solidFill>
              </a:rPr>
              <a:t>linguistic expertise</a:t>
            </a:r>
            <a:endParaRPr lang="uk-UA" sz="14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uk-UA" sz="1400" dirty="0">
              <a:solidFill>
                <a:srgbClr val="FFC000"/>
              </a:solidFill>
            </a:endParaRPr>
          </a:p>
          <a:p>
            <a:pPr indent="444500"/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>
                <a:solidFill>
                  <a:srgbClr val="FFC000"/>
                </a:solidFill>
              </a:rPr>
              <a:t>technical expertise of documents</a:t>
            </a:r>
            <a:endParaRPr lang="uk-UA" sz="14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uk-UA" sz="1400" b="1" dirty="0">
              <a:solidFill>
                <a:srgbClr val="FFC000"/>
              </a:solidFill>
            </a:endParaRPr>
          </a:p>
          <a:p>
            <a:pPr indent="714375"/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>
                <a:solidFill>
                  <a:srgbClr val="FFC000"/>
                </a:solidFill>
              </a:rPr>
              <a:t>photo portraits expertise </a:t>
            </a:r>
            <a:endParaRPr lang="uk-UA" sz="14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uk-UA" sz="1400" dirty="0">
              <a:solidFill>
                <a:srgbClr val="FFC000"/>
              </a:solidFill>
            </a:endParaRPr>
          </a:p>
          <a:p>
            <a:pPr indent="984250"/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>
                <a:solidFill>
                  <a:srgbClr val="FFC000"/>
                </a:solidFill>
              </a:rPr>
              <a:t>computer and technical</a:t>
            </a:r>
            <a:r>
              <a:rPr lang="uk-UA" sz="1400" b="1" dirty="0">
                <a:solidFill>
                  <a:srgbClr val="FFC000"/>
                </a:solidFill>
              </a:rPr>
              <a:t> </a:t>
            </a:r>
            <a:r>
              <a:rPr lang="en-US" sz="1400" b="1" dirty="0">
                <a:solidFill>
                  <a:srgbClr val="FFC000"/>
                </a:solidFill>
              </a:rPr>
              <a:t>expertise </a:t>
            </a:r>
            <a:endParaRPr lang="uk-UA" sz="14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uk-UA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079500"/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>
                <a:solidFill>
                  <a:srgbClr val="FFC000"/>
                </a:solidFill>
              </a:rPr>
              <a:t>video and sound recording expertise</a:t>
            </a:r>
            <a:endParaRPr lang="uk-UA" sz="14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uk-UA" sz="1400" dirty="0">
              <a:solidFill>
                <a:srgbClr val="FFC000"/>
              </a:solidFill>
            </a:endParaRPr>
          </a:p>
          <a:p>
            <a:pPr indent="984250"/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>
                <a:solidFill>
                  <a:srgbClr val="FFC000"/>
                </a:solidFill>
              </a:rPr>
              <a:t> drugs and psychotropic substances expertise</a:t>
            </a:r>
          </a:p>
          <a:p>
            <a:pPr marL="342900" indent="-342900">
              <a:buFontTx/>
              <a:buChar char="-"/>
            </a:pPr>
            <a:endParaRPr lang="uk-UA" sz="1400" dirty="0">
              <a:solidFill>
                <a:srgbClr val="FFC000"/>
              </a:solidFill>
            </a:endParaRPr>
          </a:p>
          <a:p>
            <a:pPr indent="809625"/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>
                <a:solidFill>
                  <a:srgbClr val="FFC000"/>
                </a:solidFill>
              </a:rPr>
              <a:t>firearms expertise</a:t>
            </a:r>
            <a:endParaRPr lang="uk-UA" sz="14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uk-UA" sz="1400" dirty="0">
              <a:solidFill>
                <a:srgbClr val="FFC000"/>
              </a:solidFill>
            </a:endParaRPr>
          </a:p>
          <a:p>
            <a:pPr indent="627063"/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>
                <a:solidFill>
                  <a:srgbClr val="FFC000"/>
                </a:solidFill>
              </a:rPr>
              <a:t>explosive</a:t>
            </a:r>
            <a:r>
              <a:rPr lang="uk-UA" sz="1400" b="1" dirty="0">
                <a:solidFill>
                  <a:srgbClr val="FFC000"/>
                </a:solidFill>
              </a:rPr>
              <a:t> </a:t>
            </a:r>
            <a:r>
              <a:rPr lang="en-US" sz="1400" b="1" dirty="0">
                <a:solidFill>
                  <a:srgbClr val="FFC000"/>
                </a:solidFill>
              </a:rPr>
              <a:t>expertise</a:t>
            </a:r>
            <a:endParaRPr lang="uk-UA" sz="14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uk-UA" sz="1400" dirty="0">
              <a:solidFill>
                <a:srgbClr val="FFC000"/>
              </a:solidFill>
            </a:endParaRPr>
          </a:p>
          <a:p>
            <a:pPr indent="444500"/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>
                <a:solidFill>
                  <a:srgbClr val="FFC000"/>
                </a:solidFill>
              </a:rPr>
              <a:t>economic expertise</a:t>
            </a:r>
            <a:endParaRPr lang="uk-UA" sz="14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uk-UA" sz="1400" dirty="0">
              <a:solidFill>
                <a:srgbClr val="FFC000"/>
              </a:solidFill>
            </a:endParaRPr>
          </a:p>
          <a:p>
            <a:pPr indent="182563"/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 err="1">
                <a:solidFill>
                  <a:srgbClr val="FFC000"/>
                </a:solidFill>
              </a:rPr>
              <a:t>trasological</a:t>
            </a:r>
            <a:r>
              <a:rPr lang="en-US" sz="1400" b="1" dirty="0">
                <a:solidFill>
                  <a:srgbClr val="FFC000"/>
                </a:solidFill>
              </a:rPr>
              <a:t> expertise</a:t>
            </a:r>
            <a:endParaRPr lang="ru-RU" sz="14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uk-UA" sz="1400" dirty="0">
              <a:solidFill>
                <a:srgbClr val="FFC000"/>
              </a:solidFill>
            </a:endParaRPr>
          </a:p>
          <a:p>
            <a:r>
              <a:rPr lang="uk-UA" sz="1400" b="1" dirty="0">
                <a:solidFill>
                  <a:srgbClr val="FFC000"/>
                </a:solidFill>
              </a:rPr>
              <a:t>- </a:t>
            </a:r>
            <a:r>
              <a:rPr lang="en-US" sz="1400" b="1" dirty="0" err="1">
                <a:solidFill>
                  <a:srgbClr val="FFC000"/>
                </a:solidFill>
              </a:rPr>
              <a:t>dactyloscopic</a:t>
            </a:r>
            <a:r>
              <a:rPr lang="en-US" sz="1400" b="1" dirty="0">
                <a:solidFill>
                  <a:srgbClr val="FFC000"/>
                </a:solidFill>
              </a:rPr>
              <a:t> expertise</a:t>
            </a:r>
            <a:endParaRPr lang="uk-UA" sz="1400" b="1" dirty="0">
              <a:solidFill>
                <a:srgbClr val="FFC000"/>
              </a:solidFill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545760" y="263520"/>
            <a:ext cx="8189640" cy="830160"/>
          </a:xfrm>
          <a:prstGeom prst="rect">
            <a:avLst/>
          </a:prstGeom>
          <a:noFill/>
          <a:ln w="9360">
            <a:noFill/>
          </a:ln>
          <a:effectLst>
            <a:outerShdw blurRad="50800"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 ISEE SSU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has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greatest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experience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in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following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types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of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Arial"/>
              </a:rPr>
              <a:t>expertise</a:t>
            </a:r>
            <a:r>
              <a:rPr lang="uk-UA" sz="2400" b="1" strike="noStrike" spc="-1" dirty="0">
                <a:solidFill>
                  <a:srgbClr val="FFFFFF"/>
                </a:solidFill>
                <a:latin typeface="Arial"/>
              </a:rPr>
              <a:t>: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91" name="Рисунок 8"/>
          <p:cNvPicPr/>
          <p:nvPr/>
        </p:nvPicPr>
        <p:blipFill>
          <a:blip r:embed="rId6"/>
          <a:srcRect l="19778" t="2055" b="-2055"/>
          <a:stretch/>
        </p:blipFill>
        <p:spPr>
          <a:xfrm>
            <a:off x="5918400" y="5227200"/>
            <a:ext cx="1978200" cy="738360"/>
          </a:xfrm>
          <a:prstGeom prst="rect">
            <a:avLst/>
          </a:prstGeom>
          <a:ln>
            <a:noFill/>
          </a:ln>
          <a:effectLst>
            <a:outerShdw blurRad="50800" dist="50760" dir="5400000" algn="ctr" rotWithShape="0">
              <a:srgbClr val="FFFFFF">
                <a:alpha val="49000"/>
              </a:srgb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</p:pic>
      <p:pic>
        <p:nvPicPr>
          <p:cNvPr id="192" name="Рисунок 9"/>
          <p:cNvPicPr/>
          <p:nvPr/>
        </p:nvPicPr>
        <p:blipFill>
          <a:blip r:embed="rId7"/>
          <a:srcRect l="19778"/>
          <a:stretch/>
        </p:blipFill>
        <p:spPr>
          <a:xfrm>
            <a:off x="5924160" y="5823720"/>
            <a:ext cx="1976400" cy="780480"/>
          </a:xfrm>
          <a:prstGeom prst="rect">
            <a:avLst/>
          </a:prstGeom>
          <a:ln>
            <a:noFill/>
          </a:ln>
          <a:effectLst>
            <a:outerShdw blurRad="152400" dist="101520" dir="5400000" sx="101000" sy="101000" algn="ctr" rotWithShape="0">
              <a:srgbClr val="FFFFFF">
                <a:alpha val="37000"/>
              </a:srgb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</p:pic>
      <p:pic>
        <p:nvPicPr>
          <p:cNvPr id="193" name="Рисунок 12"/>
          <p:cNvPicPr/>
          <p:nvPr/>
        </p:nvPicPr>
        <p:blipFill>
          <a:blip r:embed="rId8"/>
          <a:srcRect l="7466" r="2414"/>
          <a:stretch/>
        </p:blipFill>
        <p:spPr>
          <a:xfrm rot="5400000">
            <a:off x="4458600" y="5312520"/>
            <a:ext cx="1304280" cy="148608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blurRad="152400" dist="101520" dir="5400000" sx="101000" sy="101000" algn="ctr" rotWithShape="0">
              <a:srgbClr val="FFFFFF">
                <a:alpha val="3700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44450" h="44450"/>
          </a:sp3d>
        </p:spPr>
      </p:pic>
      <p:pic>
        <p:nvPicPr>
          <p:cNvPr id="194" name="Рисунок 1"/>
          <p:cNvPicPr/>
          <p:nvPr/>
        </p:nvPicPr>
        <p:blipFill>
          <a:blip r:embed="rId9"/>
          <a:srcRect l="3579" r="14014"/>
          <a:stretch/>
        </p:blipFill>
        <p:spPr>
          <a:xfrm>
            <a:off x="4181400" y="1184400"/>
            <a:ext cx="1858680" cy="1039320"/>
          </a:xfrm>
          <a:prstGeom prst="rect">
            <a:avLst/>
          </a:prstGeom>
          <a:ln>
            <a:noFill/>
          </a:ln>
          <a:effectLst>
            <a:outerShdw blurRad="152400" dist="101520" dir="5400000" sx="101000" sy="101000" algn="ctr" rotWithShape="0">
              <a:srgbClr val="FFFF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prstMaterial="dkEdge">
            <a:bevelT w="44450" h="44450"/>
          </a:sp3d>
        </p:spPr>
      </p:pic>
      <p:sp>
        <p:nvSpPr>
          <p:cNvPr id="195" name="CustomShape 3"/>
          <p:cNvSpPr/>
          <p:nvPr/>
        </p:nvSpPr>
        <p:spPr>
          <a:xfrm flipH="1">
            <a:off x="5223600" y="1209240"/>
            <a:ext cx="117000" cy="37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4"/>
          <p:cNvSpPr/>
          <p:nvPr/>
        </p:nvSpPr>
        <p:spPr>
          <a:xfrm flipH="1" flipV="1">
            <a:off x="4608360" y="2008800"/>
            <a:ext cx="198720" cy="16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"/>
          <p:cNvSpPr/>
          <p:nvPr/>
        </p:nvSpPr>
        <p:spPr>
          <a:xfrm flipV="1">
            <a:off x="5331960" y="2008800"/>
            <a:ext cx="244800" cy="16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6"/>
          <p:cNvSpPr/>
          <p:nvPr/>
        </p:nvSpPr>
        <p:spPr>
          <a:xfrm flipH="1" flipV="1">
            <a:off x="6575400" y="6199560"/>
            <a:ext cx="291240" cy="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7"/>
          <p:cNvSpPr/>
          <p:nvPr/>
        </p:nvSpPr>
        <p:spPr>
          <a:xfrm>
            <a:off x="7257960" y="5625000"/>
            <a:ext cx="261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round/>
            <a:tailEnd type="arrow" w="med" len="med"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8"/>
          <p:cNvSpPr/>
          <p:nvPr/>
        </p:nvSpPr>
        <p:spPr>
          <a:xfrm>
            <a:off x="7277040" y="6242760"/>
            <a:ext cx="261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9"/>
          <p:cNvSpPr/>
          <p:nvPr/>
        </p:nvSpPr>
        <p:spPr>
          <a:xfrm flipH="1" flipV="1">
            <a:off x="6540480" y="5577480"/>
            <a:ext cx="291240" cy="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2" name="Picture 6" descr="C:\Documents and Settings\Артемчук\Рабочий стол\Для музея\Цветная печать 9х13\фото 1614.jpg"/>
          <p:cNvPicPr/>
          <p:nvPr/>
        </p:nvPicPr>
        <p:blipFill>
          <a:blip r:embed="rId10"/>
          <a:srcRect t="5013" r="7766" b="5538"/>
          <a:stretch/>
        </p:blipFill>
        <p:spPr>
          <a:xfrm>
            <a:off x="7302600" y="3296160"/>
            <a:ext cx="1729440" cy="1204920"/>
          </a:xfrm>
          <a:prstGeom prst="rect">
            <a:avLst/>
          </a:prstGeom>
          <a:ln w="28440">
            <a:noFill/>
          </a:ln>
          <a:effectLst>
            <a:outerShdw blurRad="152400" dist="101520" dir="5400000" sx="101000" sy="101000" algn="ctr" rotWithShape="0">
              <a:srgbClr val="FFFFFF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3720" y="172800"/>
            <a:ext cx="8295120" cy="830160"/>
          </a:xfrm>
          <a:prstGeom prst="rect">
            <a:avLst/>
          </a:prstGeom>
          <a:noFill/>
          <a:ln w="9360">
            <a:noFill/>
          </a:ln>
          <a:effectLst>
            <a:outerShdw blurRad="50800"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FFFFFF"/>
                </a:solidFill>
                <a:latin typeface="Arial"/>
              </a:rPr>
              <a:t>The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ISEE SSU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Arial"/>
              </a:rPr>
              <a:t>conducts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Arial"/>
              </a:rPr>
              <a:t>forensic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Arial"/>
              </a:rPr>
              <a:t>expertise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that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are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Arial"/>
              </a:rPr>
              <a:t>unique.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Arial"/>
              </a:rPr>
              <a:t>W</a:t>
            </a:r>
            <a:r>
              <a:rPr lang="uk-UA" sz="2000" b="1" strike="noStrike" spc="-1" dirty="0" err="1" smtClean="0">
                <a:solidFill>
                  <a:srgbClr val="FFFFFF"/>
                </a:solidFill>
                <a:latin typeface="Arial"/>
              </a:rPr>
              <a:t>hich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means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Arial"/>
              </a:rPr>
              <a:t>that they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are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not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Arial"/>
              </a:rPr>
              <a:t>provided </a:t>
            </a:r>
            <a:r>
              <a:rPr lang="uk-UA" sz="2000" b="1" strike="noStrike" spc="-1" dirty="0" err="1" smtClean="0">
                <a:solidFill>
                  <a:srgbClr val="FFFFFF"/>
                </a:solidFill>
                <a:latin typeface="Arial"/>
              </a:rPr>
              <a:t>in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any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other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expert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institution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: 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204" name="Рисунок 6"/>
          <p:cNvPicPr/>
          <p:nvPr/>
        </p:nvPicPr>
        <p:blipFill>
          <a:blip r:embed="rId3"/>
          <a:srcRect l="4130" t="6030" r="3221" b="3779"/>
          <a:stretch/>
        </p:blipFill>
        <p:spPr>
          <a:xfrm>
            <a:off x="899592" y="4005062"/>
            <a:ext cx="1800200" cy="2160241"/>
          </a:xfrm>
          <a:prstGeom prst="rect">
            <a:avLst/>
          </a:prstGeom>
          <a:ln w="12600">
            <a:noFill/>
          </a:ln>
          <a:effectLst>
            <a:outerShdw blurRad="152400" dist="101451" dir="3002294" sx="101000" sy="101000" algn="ctr" rotWithShape="0">
              <a:srgbClr val="FFFFFF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5" name="CustomShape 2"/>
          <p:cNvSpPr/>
          <p:nvPr/>
        </p:nvSpPr>
        <p:spPr>
          <a:xfrm>
            <a:off x="3515875" y="2517314"/>
            <a:ext cx="25473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Assessment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of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the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possible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consequences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of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the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use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of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explosive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devices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6167520" y="2636912"/>
            <a:ext cx="271800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smtClean="0">
                <a:solidFill>
                  <a:srgbClr val="FFC000"/>
                </a:solidFill>
                <a:latin typeface="Arial"/>
              </a:rPr>
              <a:t>Examination </a:t>
            </a:r>
            <a:r>
              <a:rPr lang="uk-UA" sz="1400" b="1" strike="noStrike" spc="-1" dirty="0" err="1" smtClean="0">
                <a:solidFill>
                  <a:srgbClr val="FFC000"/>
                </a:solidFill>
                <a:latin typeface="Arial"/>
              </a:rPr>
              <a:t>of</a:t>
            </a:r>
            <a:r>
              <a:rPr lang="uk-UA" sz="1400" b="1" strike="noStrike" spc="-1" dirty="0" smtClean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special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technical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means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513720" y="2448213"/>
            <a:ext cx="263268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lvl="0" algn="ctr"/>
            <a:r>
              <a:rPr lang="en-US" sz="1400" b="1" spc="-1" dirty="0">
                <a:solidFill>
                  <a:srgbClr val="FFC000"/>
                </a:solidFill>
                <a:latin typeface="Arial"/>
              </a:rPr>
              <a:t>Engineering and technological expertise of the objects of critical infrastructure</a:t>
            </a:r>
            <a:r>
              <a:rPr lang="uk-UA" sz="1400" b="1" spc="-1" dirty="0">
                <a:solidFill>
                  <a:srgbClr val="FFC000"/>
                </a:solidFill>
                <a:latin typeface="Arial"/>
              </a:rPr>
              <a:t>.</a:t>
            </a:r>
            <a:endParaRPr lang="ru-RU" sz="1400" b="1" spc="-1" dirty="0">
              <a:solidFill>
                <a:srgbClr val="FFC000"/>
              </a:solidFill>
              <a:latin typeface="Arial"/>
            </a:endParaRPr>
          </a:p>
        </p:txBody>
      </p:sp>
      <p:sp>
        <p:nvSpPr>
          <p:cNvPr id="208" name="CustomShape 5"/>
          <p:cNvSpPr/>
          <p:nvPr/>
        </p:nvSpPr>
        <p:spPr>
          <a:xfrm>
            <a:off x="491400" y="1096200"/>
            <a:ext cx="265212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400" b="1" spc="-1" dirty="0">
                <a:solidFill>
                  <a:srgbClr val="FFC000"/>
                </a:solidFill>
                <a:latin typeface="Arial"/>
              </a:rPr>
              <a:t>А</a:t>
            </a:r>
            <a:r>
              <a:rPr lang="en-US" sz="1400" b="1" spc="-1" dirty="0" err="1">
                <a:solidFill>
                  <a:srgbClr val="FFC000"/>
                </a:solidFill>
                <a:latin typeface="Arial"/>
              </a:rPr>
              <a:t>ssessment</a:t>
            </a:r>
            <a:r>
              <a:rPr lang="en-US" sz="1400" b="1" spc="-1" dirty="0">
                <a:solidFill>
                  <a:srgbClr val="FFC000"/>
                </a:solidFill>
                <a:latin typeface="Arial"/>
              </a:rPr>
              <a:t> of the consequences of the impact of technical factors of sabotage (terroristic acts) or other emergency </a:t>
            </a:r>
            <a:r>
              <a:rPr lang="en-US" sz="1400" b="1" spc="-1" dirty="0" err="1">
                <a:solidFill>
                  <a:srgbClr val="FFC000"/>
                </a:solidFill>
                <a:latin typeface="Arial"/>
              </a:rPr>
              <a:t>sutation</a:t>
            </a:r>
            <a:endParaRPr lang="ru-RU" sz="1400" b="1" spc="-1" dirty="0">
              <a:solidFill>
                <a:srgbClr val="FFC000"/>
              </a:solidFill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3488804" y="1311643"/>
            <a:ext cx="2379916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Determination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of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the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electronic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device</a:t>
            </a:r>
            <a:r>
              <a:rPr lang="uk-UA" sz="1400" b="1" strike="noStrike" spc="-1" dirty="0">
                <a:solidFill>
                  <a:srgbClr val="FFC000"/>
                </a:solidFill>
                <a:latin typeface="Arial"/>
              </a:rPr>
              <a:t> </a:t>
            </a:r>
            <a:r>
              <a:rPr lang="uk-UA" sz="1400" b="1" strike="noStrike" spc="-1" dirty="0" err="1">
                <a:solidFill>
                  <a:srgbClr val="FFC000"/>
                </a:solidFill>
                <a:latin typeface="Arial"/>
              </a:rPr>
              <a:t>geolocation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10" name="CustomShape 7"/>
          <p:cNvSpPr/>
          <p:nvPr/>
        </p:nvSpPr>
        <p:spPr>
          <a:xfrm>
            <a:off x="6063235" y="1316406"/>
            <a:ext cx="262800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>
                <a:solidFill>
                  <a:srgbClr val="FFC000"/>
                </a:solidFill>
                <a:latin typeface="Arial"/>
              </a:rPr>
              <a:t>Examination of the radio electronic equipment for reception, processing and transmission of information</a:t>
            </a:r>
            <a:endParaRPr lang="ru-RU" sz="1400" b="1" spc="-1" dirty="0">
              <a:solidFill>
                <a:srgbClr val="FFC000"/>
              </a:solidFill>
              <a:latin typeface="Arial"/>
            </a:endParaRPr>
          </a:p>
        </p:txBody>
      </p:sp>
      <p:pic>
        <p:nvPicPr>
          <p:cNvPr id="214" name="Рисунок 4"/>
          <p:cNvPicPr/>
          <p:nvPr/>
        </p:nvPicPr>
        <p:blipFill>
          <a:blip r:embed="rId4"/>
          <a:stretch/>
        </p:blipFill>
        <p:spPr>
          <a:xfrm>
            <a:off x="5868720" y="3998397"/>
            <a:ext cx="3016800" cy="2237760"/>
          </a:xfrm>
          <a:prstGeom prst="rect">
            <a:avLst/>
          </a:prstGeom>
          <a:ln>
            <a:noFill/>
          </a:ln>
          <a:effectLst>
            <a:outerShdw blurRad="152400" dist="101451" dir="3598663" sx="101000" sy="101000" algn="ctr" rotWithShape="0">
              <a:srgbClr val="FFFFFF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5" name="Рисунок 2"/>
          <p:cNvPicPr/>
          <p:nvPr/>
        </p:nvPicPr>
        <p:blipFill>
          <a:blip r:embed="rId5"/>
          <a:stretch/>
        </p:blipFill>
        <p:spPr>
          <a:xfrm>
            <a:off x="3112717" y="4005063"/>
            <a:ext cx="2481840" cy="2231093"/>
          </a:xfrm>
          <a:prstGeom prst="rect">
            <a:avLst/>
          </a:prstGeom>
          <a:ln>
            <a:noFill/>
          </a:ln>
          <a:effectLst>
            <a:outerShdw blurRad="152400" dist="101451" dir="3002294" sx="101000" sy="101000" algn="ctr" rotWithShape="0">
              <a:srgbClr val="FFFFFF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80099" y="-99392"/>
            <a:ext cx="8189640" cy="830160"/>
          </a:xfrm>
          <a:prstGeom prst="rect">
            <a:avLst/>
          </a:prstGeom>
          <a:noFill/>
          <a:ln w="9360">
            <a:noFill/>
          </a:ln>
          <a:effectLst>
            <a:outerShdw blurRad="50800"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FFFFFF"/>
                </a:solidFill>
                <a:latin typeface="Arial"/>
              </a:rPr>
              <a:t>Crime scene investigation</a:t>
            </a:r>
            <a:endParaRPr lang="en-US" sz="2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000" b="1" strike="noStrike" spc="-1" dirty="0" err="1" smtClean="0">
                <a:solidFill>
                  <a:srgbClr val="FFFFFF"/>
                </a:solidFill>
                <a:latin typeface="Arial"/>
              </a:rPr>
              <a:t>technical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forensic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and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explosive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technical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Arial"/>
              </a:rPr>
              <a:t>support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of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operational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and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err="1">
                <a:solidFill>
                  <a:srgbClr val="FFFFFF"/>
                </a:solidFill>
                <a:latin typeface="Arial"/>
              </a:rPr>
              <a:t>investigative</a:t>
            </a:r>
            <a:r>
              <a:rPr lang="uk-UA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000" b="1" strike="noStrike" spc="-1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Arial"/>
              </a:rPr>
              <a:t>search) measures 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217" name="Picture 6"/>
          <p:cNvPicPr/>
          <p:nvPr/>
        </p:nvPicPr>
        <p:blipFill>
          <a:blip r:embed="rId3"/>
          <a:stretch/>
        </p:blipFill>
        <p:spPr>
          <a:xfrm>
            <a:off x="113040" y="1391040"/>
            <a:ext cx="3525120" cy="5143728"/>
          </a:xfrm>
          <a:prstGeom prst="rect">
            <a:avLst/>
          </a:prstGeom>
          <a:ln w="19080">
            <a:solidFill>
              <a:schemeClr val="bg1"/>
            </a:solidFill>
            <a:miter/>
          </a:ln>
        </p:spPr>
      </p:pic>
      <p:pic>
        <p:nvPicPr>
          <p:cNvPr id="218" name="Рисунок 14"/>
          <p:cNvPicPr/>
          <p:nvPr/>
        </p:nvPicPr>
        <p:blipFill>
          <a:blip r:embed="rId4"/>
          <a:srcRect l="18677"/>
          <a:stretch/>
        </p:blipFill>
        <p:spPr>
          <a:xfrm>
            <a:off x="6039256" y="1391040"/>
            <a:ext cx="2997240" cy="2498760"/>
          </a:xfrm>
          <a:prstGeom prst="rect">
            <a:avLst/>
          </a:prstGeom>
          <a:ln w="19080">
            <a:solidFill>
              <a:schemeClr val="bg1"/>
            </a:solidFill>
            <a:round/>
          </a:ln>
        </p:spPr>
      </p:pic>
      <p:pic>
        <p:nvPicPr>
          <p:cNvPr id="219" name="Рисунок 17"/>
          <p:cNvPicPr/>
          <p:nvPr/>
        </p:nvPicPr>
        <p:blipFill>
          <a:blip r:embed="rId5"/>
          <a:srcRect l="9387" t="2805" r="117" b="7039"/>
          <a:stretch/>
        </p:blipFill>
        <p:spPr>
          <a:xfrm>
            <a:off x="3635896" y="1391040"/>
            <a:ext cx="2394360" cy="2498760"/>
          </a:xfrm>
          <a:prstGeom prst="rect">
            <a:avLst/>
          </a:prstGeom>
          <a:ln w="19080">
            <a:solidFill>
              <a:schemeClr val="bg1"/>
            </a:solidFill>
            <a:round/>
          </a:ln>
        </p:spPr>
      </p:pic>
      <p:pic>
        <p:nvPicPr>
          <p:cNvPr id="220" name="Рисунок 25"/>
          <p:cNvPicPr/>
          <p:nvPr/>
        </p:nvPicPr>
        <p:blipFill>
          <a:blip r:embed="rId6"/>
          <a:srcRect l="11243" b="862"/>
          <a:stretch/>
        </p:blipFill>
        <p:spPr>
          <a:xfrm>
            <a:off x="6012160" y="3861048"/>
            <a:ext cx="3024336" cy="2673720"/>
          </a:xfrm>
          <a:prstGeom prst="rect">
            <a:avLst/>
          </a:prstGeom>
          <a:ln w="19080">
            <a:solidFill>
              <a:schemeClr val="bg1"/>
            </a:solidFill>
            <a:round/>
          </a:ln>
        </p:spPr>
      </p:pic>
      <p:pic>
        <p:nvPicPr>
          <p:cNvPr id="221" name="Рисунок 7" descr="D:\ЕКСПЕРТИЗИ\Цікаві експертизи відділу\Автобус Волноваха 2015\фото автобуса\IMG_0272.JP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2000" contrast="19000"/>
                    </a14:imgEffect>
                  </a14:imgLayer>
                </a14:imgProps>
              </a:ext>
            </a:extLst>
          </a:blip>
          <a:srcRect l="16431" t="641" r="16712"/>
          <a:stretch/>
        </p:blipFill>
        <p:spPr>
          <a:xfrm>
            <a:off x="3635896" y="3861048"/>
            <a:ext cx="2403360" cy="2673720"/>
          </a:xfrm>
          <a:prstGeom prst="rect">
            <a:avLst/>
          </a:prstGeom>
          <a:ln w="19080">
            <a:solidFill>
              <a:schemeClr val="bg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91880" y="4611600"/>
            <a:ext cx="8791200" cy="644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800" b="0" strike="noStrike" spc="-1" dirty="0" smtClean="0">
                <a:solidFill>
                  <a:srgbClr val="FFFFFF"/>
                </a:solidFill>
                <a:latin typeface="Arial"/>
              </a:rPr>
              <a:t>And hope for further fruitful cooperation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85000"/>
              </a:lnSpc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685800" y="4038480"/>
            <a:ext cx="8152920" cy="1790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"/>
          <p:cNvSpPr/>
          <p:nvPr/>
        </p:nvSpPr>
        <p:spPr>
          <a:xfrm>
            <a:off x="4045680" y="1301040"/>
            <a:ext cx="3727080" cy="1525320"/>
          </a:xfrm>
          <a:prstGeom prst="rect">
            <a:avLst/>
          </a:prstGeom>
          <a:noFill/>
          <a:ln w="9360">
            <a:noFill/>
          </a:ln>
          <a:effectLst>
            <a:outerShdw blurRad="50800"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pc="-1" dirty="0">
                <a:solidFill>
                  <a:srgbClr val="FFC000"/>
                </a:solidFill>
                <a:latin typeface="Arial"/>
              </a:rPr>
              <a:t>THANKS FOR  ATTENTION</a:t>
            </a:r>
            <a:endParaRPr lang="ru-RU" sz="3200" b="1" spc="-1" dirty="0">
              <a:solidFill>
                <a:srgbClr val="FFC000"/>
              </a:solidFill>
              <a:latin typeface="Arial"/>
            </a:endParaRPr>
          </a:p>
        </p:txBody>
      </p:sp>
      <p:pic>
        <p:nvPicPr>
          <p:cNvPr id="238" name="Рисунок 5"/>
          <p:cNvPicPr/>
          <p:nvPr/>
        </p:nvPicPr>
        <p:blipFill>
          <a:blip r:embed="rId2"/>
          <a:stretch/>
        </p:blipFill>
        <p:spPr>
          <a:xfrm>
            <a:off x="598680" y="574920"/>
            <a:ext cx="2352960" cy="277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24467</TotalTime>
  <Words>256</Words>
  <Application>Microsoft Office PowerPoint</Application>
  <PresentationFormat>Экран (4:3)</PresentationFormat>
  <Paragraphs>49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НТУ СБУ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Зуб</dc:creator>
  <cp:lastModifiedBy>Біла Вікторія Русланівна</cp:lastModifiedBy>
  <cp:revision>1328</cp:revision>
  <cp:lastPrinted>2019-07-16T09:14:22Z</cp:lastPrinted>
  <dcterms:created xsi:type="dcterms:W3CDTF">2009-02-10T15:12:16Z</dcterms:created>
  <dcterms:modified xsi:type="dcterms:W3CDTF">2023-01-20T09:51:32Z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НТУ СБУ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