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3" r:id="rId4"/>
    <p:sldId id="259" r:id="rId5"/>
    <p:sldId id="260" r:id="rId6"/>
    <p:sldId id="261" r:id="rId7"/>
    <p:sldId id="264" r:id="rId8"/>
  </p:sldIdLst>
  <p:sldSz cx="12192000" cy="6858000"/>
  <p:notesSz cx="6735763" cy="98663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7216540-F002-49D9-B359-D073DB88FAF7}" type="datetimeFigureOut">
              <a:rPr lang="uk-UA" smtClean="0"/>
              <a:t>27.01.2023</a:t>
            </a:fld>
            <a:endParaRPr lang="uk-UA"/>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15373" y="9371287"/>
            <a:ext cx="2918831" cy="495028"/>
          </a:xfrm>
          <a:prstGeom prst="rect">
            <a:avLst/>
          </a:prstGeom>
        </p:spPr>
        <p:txBody>
          <a:bodyPr vert="horz" lIns="91440" tIns="45720" rIns="91440" bIns="45720" rtlCol="0" anchor="b"/>
          <a:lstStyle>
            <a:lvl1pPr algn="r">
              <a:defRPr sz="1200"/>
            </a:lvl1pPr>
          </a:lstStyle>
          <a:p>
            <a:fld id="{394146A1-1ABB-4836-B4F3-ABDCACD4A0C6}" type="slidenum">
              <a:rPr lang="uk-UA" smtClean="0"/>
              <a:t>‹№›</a:t>
            </a:fld>
            <a:endParaRPr lang="uk-UA"/>
          </a:p>
        </p:txBody>
      </p:sp>
    </p:spTree>
    <p:extLst>
      <p:ext uri="{BB962C8B-B14F-4D97-AF65-F5344CB8AC3E}">
        <p14:creationId xmlns:p14="http://schemas.microsoft.com/office/powerpoint/2010/main" val="34496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6E8628-75EB-4217-91AC-E3478CD8BC9D}" type="slidenum">
              <a:rPr lang="ru-RU">
                <a:cs typeface="Arial" charset="0"/>
              </a:rPr>
              <a:pPr fontAlgn="base">
                <a:spcBef>
                  <a:spcPct val="0"/>
                </a:spcBef>
                <a:spcAft>
                  <a:spcPct val="0"/>
                </a:spcAft>
              </a:pPr>
              <a:t>3</a:t>
            </a:fld>
            <a:endParaRPr lang="ru-RU">
              <a:cs typeface="Arial" charset="0"/>
            </a:endParaRPr>
          </a:p>
        </p:txBody>
      </p:sp>
    </p:spTree>
    <p:extLst>
      <p:ext uri="{BB962C8B-B14F-4D97-AF65-F5344CB8AC3E}">
        <p14:creationId xmlns:p14="http://schemas.microsoft.com/office/powerpoint/2010/main" val="314710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30705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6051B0-0898-421C-BBE9-F3627A0C87F5}" type="datetimeFigureOut">
              <a:rPr lang="uk-UA" smtClean="0"/>
              <a:t>27.01.2023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5929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161627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3243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88306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3632853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102752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157021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1650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57654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83017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C6051B0-0898-421C-BBE9-F3627A0C87F5}" type="datetimeFigureOut">
              <a:rPr lang="uk-UA" smtClean="0"/>
              <a:t>27.01.2023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303202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6051B0-0898-421C-BBE9-F3627A0C87F5}" type="datetimeFigureOut">
              <a:rPr lang="uk-UA" smtClean="0"/>
              <a:t>27.01.2023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24714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407709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12027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DC6051B0-0898-421C-BBE9-F3627A0C87F5}" type="datetimeFigureOut">
              <a:rPr lang="uk-UA" smtClean="0"/>
              <a:t>27.01.2023</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291412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6051B0-0898-421C-BBE9-F3627A0C87F5}" type="datetimeFigureOut">
              <a:rPr lang="uk-UA" smtClean="0"/>
              <a:t>27.01.2023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2E2CDEA-E578-4A8D-B7AC-00A6C5AEA657}" type="slidenum">
              <a:rPr lang="uk-UA" smtClean="0"/>
              <a:t>‹№›</a:t>
            </a:fld>
            <a:endParaRPr lang="uk-UA"/>
          </a:p>
        </p:txBody>
      </p:sp>
    </p:spTree>
    <p:extLst>
      <p:ext uri="{BB962C8B-B14F-4D97-AF65-F5344CB8AC3E}">
        <p14:creationId xmlns:p14="http://schemas.microsoft.com/office/powerpoint/2010/main" val="199195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C6051B0-0898-421C-BBE9-F3627A0C87F5}" type="datetimeFigureOut">
              <a:rPr lang="uk-UA" smtClean="0"/>
              <a:t>27.01.2023</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E2CDEA-E578-4A8D-B7AC-00A6C5AEA657}" type="slidenum">
              <a:rPr lang="uk-UA" smtClean="0"/>
              <a:t>‹№›</a:t>
            </a:fld>
            <a:endParaRPr lang="uk-UA"/>
          </a:p>
        </p:txBody>
      </p:sp>
    </p:spTree>
    <p:extLst>
      <p:ext uri="{BB962C8B-B14F-4D97-AF65-F5344CB8AC3E}">
        <p14:creationId xmlns:p14="http://schemas.microsoft.com/office/powerpoint/2010/main" val="32419445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9/95/Lesser_Coat_of_Arms_of_Ukraine.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646111" y="452718"/>
            <a:ext cx="9619036" cy="1389730"/>
          </a:xfrm>
        </p:spPr>
        <p:txBody>
          <a:bodyPr/>
          <a:lstStyle/>
          <a:p>
            <a:pPr algn="ctr"/>
            <a:r>
              <a:rPr lang="en-US" sz="2800" b="1" cap="all" dirty="0">
                <a:effectLst>
                  <a:outerShdw blurRad="38100" dist="38100" dir="2700000" algn="tl">
                    <a:srgbClr val="000000">
                      <a:alpha val="43137"/>
                    </a:srgbClr>
                  </a:outerShdw>
                </a:effectLst>
                <a:latin typeface="Century Schoolbook"/>
              </a:rPr>
              <a:t>Ensuring a CBRN protection regime </a:t>
            </a:r>
            <a:br>
              <a:rPr lang="en-US" sz="2800" b="1" cap="all" dirty="0">
                <a:effectLst>
                  <a:outerShdw blurRad="38100" dist="38100" dir="2700000" algn="tl">
                    <a:srgbClr val="000000">
                      <a:alpha val="43137"/>
                    </a:srgbClr>
                  </a:outerShdw>
                </a:effectLst>
                <a:latin typeface="Century Schoolbook"/>
              </a:rPr>
            </a:br>
            <a:r>
              <a:rPr lang="en-US" sz="2800" b="1" cap="all" dirty="0">
                <a:effectLst>
                  <a:outerShdw blurRad="38100" dist="38100" dir="2700000" algn="tl">
                    <a:srgbClr val="000000">
                      <a:alpha val="43137"/>
                    </a:srgbClr>
                  </a:outerShdw>
                </a:effectLst>
                <a:latin typeface="Century Schoolbook"/>
              </a:rPr>
              <a:t>in the context of growing terrorist </a:t>
            </a:r>
            <a:r>
              <a:rPr lang="en-US" sz="2800" b="1" cap="all" dirty="0" smtClean="0">
                <a:effectLst>
                  <a:outerShdw blurRad="38100" dist="38100" dir="2700000" algn="tl">
                    <a:srgbClr val="000000">
                      <a:alpha val="43137"/>
                    </a:srgbClr>
                  </a:outerShdw>
                </a:effectLst>
                <a:latin typeface="Century Schoolbook"/>
              </a:rPr>
              <a:t>threats</a:t>
            </a:r>
            <a:r>
              <a:rPr lang="uk-UA" sz="2800" b="1" cap="all" dirty="0" smtClean="0">
                <a:effectLst>
                  <a:outerShdw blurRad="38100" dist="38100" dir="2700000" algn="tl">
                    <a:srgbClr val="000000">
                      <a:alpha val="43137"/>
                    </a:srgbClr>
                  </a:outerShdw>
                </a:effectLst>
                <a:latin typeface="Century Schoolbook"/>
              </a:rPr>
              <a:t/>
            </a:r>
            <a:br>
              <a:rPr lang="uk-UA" sz="2800" b="1" cap="all" dirty="0" smtClean="0">
                <a:effectLst>
                  <a:outerShdw blurRad="38100" dist="38100" dir="2700000" algn="tl">
                    <a:srgbClr val="000000">
                      <a:alpha val="43137"/>
                    </a:srgbClr>
                  </a:outerShdw>
                </a:effectLst>
                <a:latin typeface="Century Schoolbook"/>
              </a:rPr>
            </a:br>
            <a:r>
              <a:rPr lang="en-US" sz="2800" b="1" cap="all" dirty="0" smtClean="0">
                <a:effectLst>
                  <a:outerShdw blurRad="38100" dist="38100" dir="2700000" algn="tl">
                    <a:srgbClr val="000000">
                      <a:alpha val="43137"/>
                    </a:srgbClr>
                  </a:outerShdw>
                </a:effectLst>
                <a:latin typeface="Century Schoolbook"/>
              </a:rPr>
              <a:t>caused </a:t>
            </a:r>
            <a:r>
              <a:rPr lang="en-US" sz="2800" b="1" cap="all" dirty="0">
                <a:effectLst>
                  <a:outerShdw blurRad="38100" dist="38100" dir="2700000" algn="tl">
                    <a:srgbClr val="000000">
                      <a:alpha val="43137"/>
                    </a:srgbClr>
                  </a:outerShdw>
                </a:effectLst>
                <a:latin typeface="Century Schoolbook"/>
              </a:rPr>
              <a:t>by the russian </a:t>
            </a:r>
            <a:r>
              <a:rPr lang="en-US" sz="2800" b="1" cap="all" dirty="0" smtClean="0">
                <a:effectLst>
                  <a:outerShdw blurRad="38100" dist="38100" dir="2700000" algn="tl">
                    <a:srgbClr val="000000">
                      <a:alpha val="43137"/>
                    </a:srgbClr>
                  </a:outerShdw>
                </a:effectLst>
                <a:latin typeface="Century Schoolbook"/>
              </a:rPr>
              <a:t>aggression </a:t>
            </a:r>
            <a:r>
              <a:rPr lang="en-US" sz="2800" b="1" cap="all" dirty="0">
                <a:effectLst>
                  <a:outerShdw blurRad="38100" dist="38100" dir="2700000" algn="tl">
                    <a:srgbClr val="000000">
                      <a:alpha val="43137"/>
                    </a:srgbClr>
                  </a:outerShdw>
                </a:effectLst>
                <a:latin typeface="Century Schoolbook"/>
              </a:rPr>
              <a:t>in Ukraine</a:t>
            </a:r>
            <a:endParaRPr lang="uk-UA" sz="2800" b="1" cap="all" dirty="0">
              <a:effectLst>
                <a:outerShdw blurRad="38100" dist="38100" dir="2700000" algn="tl">
                  <a:srgbClr val="000000">
                    <a:alpha val="43137"/>
                  </a:srgbClr>
                </a:outerShdw>
              </a:effectLst>
              <a:latin typeface="Century Schoolbook"/>
            </a:endParaRPr>
          </a:p>
        </p:txBody>
      </p:sp>
      <p:pic>
        <p:nvPicPr>
          <p:cNvPr id="13" name="Объект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082" y="2060708"/>
            <a:ext cx="9197752" cy="4192607"/>
          </a:xfrm>
        </p:spPr>
      </p:pic>
      <p:pic>
        <p:nvPicPr>
          <p:cNvPr id="5" name="Рисунок 4"/>
          <p:cNvPicPr>
            <a:picLocks noChangeAspect="1"/>
          </p:cNvPicPr>
          <p:nvPr/>
        </p:nvPicPr>
        <p:blipFill>
          <a:blip r:embed="rId3"/>
          <a:stretch>
            <a:fillRect/>
          </a:stretch>
        </p:blipFill>
        <p:spPr>
          <a:xfrm>
            <a:off x="10265147" y="139583"/>
            <a:ext cx="994979" cy="100800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8FCFF6"/>
            </a:solidFill>
          </a:ln>
        </p:spPr>
      </p:pic>
    </p:spTree>
    <p:extLst>
      <p:ext uri="{BB962C8B-B14F-4D97-AF65-F5344CB8AC3E}">
        <p14:creationId xmlns:p14="http://schemas.microsoft.com/office/powerpoint/2010/main" val="368771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indent="450215" algn="just">
              <a:lnSpc>
                <a:spcPct val="107000"/>
              </a:lnSpc>
              <a:spcAft>
                <a:spcPts val="0"/>
              </a:spcAft>
            </a:pPr>
            <a:r>
              <a:rPr lang="en-US" sz="2000" dirty="0">
                <a:latin typeface="Century Schoolbook" panose="02040604050505020304"/>
              </a:rPr>
              <a:t>Since the beginning of the full</a:t>
            </a:r>
            <a:r>
              <a:rPr lang="uk-UA" sz="2000" dirty="0"/>
              <a:t>-</a:t>
            </a:r>
            <a:r>
              <a:rPr lang="en-US" sz="2000" dirty="0">
                <a:latin typeface="Century Schoolbook" panose="02040604050505020304"/>
              </a:rPr>
              <a:t>scale armed aggression of the russian federation, Ukraine faced a number of terrorist threats and challenges, caused </a:t>
            </a:r>
            <a:r>
              <a:rPr lang="uk-UA" sz="2000" dirty="0" smtClean="0">
                <a:latin typeface="Century Schoolbook" panose="02040604050505020304"/>
              </a:rPr>
              <a:t/>
            </a:r>
            <a:br>
              <a:rPr lang="uk-UA" sz="2000" dirty="0" smtClean="0">
                <a:latin typeface="Century Schoolbook" panose="02040604050505020304"/>
              </a:rPr>
            </a:br>
            <a:r>
              <a:rPr lang="en-US" sz="2000" dirty="0" smtClean="0">
                <a:latin typeface="Century Schoolbook" panose="02040604050505020304"/>
              </a:rPr>
              <a:t>by </a:t>
            </a:r>
            <a:r>
              <a:rPr lang="en-US" sz="2000" dirty="0">
                <a:latin typeface="Century Schoolbook" panose="02040604050505020304"/>
              </a:rPr>
              <a:t>illegal proliferation of chemical, biological, radiological and nuclear (CBRN) materials and the system of their delivery</a:t>
            </a:r>
            <a:r>
              <a:rPr lang="en-US" sz="2000" dirty="0" smtClean="0">
                <a:latin typeface="Century Schoolbook" panose="02040604050505020304"/>
              </a:rPr>
              <a:t>:</a:t>
            </a:r>
            <a:endParaRPr lang="uk-UA" sz="2000" dirty="0">
              <a:latin typeface="Century Schoolbook" panose="02040604050505020304" pitchFamily="18" charset="0"/>
            </a:endParaRPr>
          </a:p>
        </p:txBody>
      </p:sp>
      <p:sp>
        <p:nvSpPr>
          <p:cNvPr id="8" name="Текст 7"/>
          <p:cNvSpPr>
            <a:spLocks noGrp="1"/>
          </p:cNvSpPr>
          <p:nvPr>
            <p:ph type="body" sz="half" idx="15"/>
          </p:nvPr>
        </p:nvSpPr>
        <p:spPr>
          <a:xfrm>
            <a:off x="646111" y="2093795"/>
            <a:ext cx="2927350" cy="2150660"/>
          </a:xfrm>
        </p:spPr>
        <p:txBody>
          <a:bodyPr/>
          <a:lstStyle/>
          <a:p>
            <a:pPr lvl="0" algn="just"/>
            <a:r>
              <a:rPr lang="uk-UA" sz="1800" kern="0" spc="-30" dirty="0" smtClean="0">
                <a:latin typeface="Century Schoolbook" panose="02040604050505020304"/>
              </a:rPr>
              <a:t>а</a:t>
            </a:r>
            <a:r>
              <a:rPr lang="en-US" sz="1800" kern="0" spc="-30" dirty="0" smtClean="0">
                <a:latin typeface="Century Schoolbook" panose="02040604050505020304"/>
              </a:rPr>
              <a:t>aggressor's </a:t>
            </a:r>
            <a:r>
              <a:rPr lang="en-US" sz="1800" kern="0" spc="-30" dirty="0">
                <a:latin typeface="Century Schoolbook" panose="02040604050505020304"/>
              </a:rPr>
              <a:t>armed forces </a:t>
            </a:r>
            <a:r>
              <a:rPr lang="en-US" sz="1800" kern="0" spc="-30" dirty="0" smtClean="0">
                <a:latin typeface="Century Schoolbook" panose="02040604050505020304"/>
              </a:rPr>
              <a:t>caused</a:t>
            </a:r>
            <a:r>
              <a:rPr lang="uk-UA" sz="1800" kern="0" spc="-30" dirty="0" smtClean="0">
                <a:latin typeface="Century Schoolbook" panose="02040604050505020304"/>
              </a:rPr>
              <a:t> </a:t>
            </a:r>
            <a:r>
              <a:rPr lang="en-US" sz="1800" kern="0" spc="-30" dirty="0" smtClean="0">
                <a:latin typeface="Century Schoolbook" panose="02040604050505020304"/>
              </a:rPr>
              <a:t>devastating </a:t>
            </a:r>
            <a:r>
              <a:rPr lang="en-US" sz="1800" kern="0" spc="-30" dirty="0">
                <a:latin typeface="Century Schoolbook" panose="02040604050505020304"/>
              </a:rPr>
              <a:t>damage of the detection system of </a:t>
            </a:r>
            <a:r>
              <a:rPr lang="en-US" sz="1800" kern="0" spc="-30" dirty="0" smtClean="0">
                <a:latin typeface="Century Schoolbook" panose="02040604050505020304"/>
              </a:rPr>
              <a:t>CBRN</a:t>
            </a:r>
            <a:r>
              <a:rPr lang="uk-UA" sz="1800" kern="0" spc="-30" dirty="0" smtClean="0">
                <a:latin typeface="Century Schoolbook" panose="02040604050505020304"/>
              </a:rPr>
              <a:t> </a:t>
            </a:r>
            <a:r>
              <a:rPr lang="en-US" sz="1800" kern="0" spc="-30" dirty="0" smtClean="0">
                <a:latin typeface="Century Schoolbook" panose="02040604050505020304"/>
              </a:rPr>
              <a:t>illegal </a:t>
            </a:r>
            <a:r>
              <a:rPr lang="en-US" sz="1800" kern="0" spc="-30" dirty="0">
                <a:latin typeface="Century Schoolbook" panose="02040604050505020304"/>
              </a:rPr>
              <a:t>transportation </a:t>
            </a:r>
            <a:r>
              <a:rPr lang="uk-UA" sz="1800" kern="0" spc="-30" dirty="0" smtClean="0">
                <a:latin typeface="Century Schoolbook" panose="02040604050505020304"/>
              </a:rPr>
              <a:t>(</a:t>
            </a:r>
            <a:r>
              <a:rPr lang="en-US" sz="1800" kern="0" spc="-30" dirty="0" smtClean="0">
                <a:latin typeface="Century Schoolbook" panose="02040604050505020304"/>
              </a:rPr>
              <a:t>especially</a:t>
            </a:r>
            <a:r>
              <a:rPr lang="en-US" sz="1800" kern="0" spc="-30" dirty="0">
                <a:latin typeface="Century Schoolbook" panose="02040604050505020304"/>
              </a:rPr>
              <a:t>, near the eastern border</a:t>
            </a:r>
            <a:r>
              <a:rPr lang="en-US" sz="1800" kern="0" spc="-30" dirty="0" smtClean="0">
                <a:latin typeface="Century Schoolbook" panose="02040604050505020304"/>
              </a:rPr>
              <a:t>)</a:t>
            </a:r>
            <a:endParaRPr lang="uk-UA" kern="0" spc="-30" dirty="0"/>
          </a:p>
        </p:txBody>
      </p:sp>
      <p:sp>
        <p:nvSpPr>
          <p:cNvPr id="9" name="Текст 8"/>
          <p:cNvSpPr>
            <a:spLocks noGrp="1"/>
          </p:cNvSpPr>
          <p:nvPr>
            <p:ph type="body" sz="half" idx="16"/>
          </p:nvPr>
        </p:nvSpPr>
        <p:spPr>
          <a:xfrm>
            <a:off x="3875075" y="2093795"/>
            <a:ext cx="2946794" cy="2150660"/>
          </a:xfrm>
        </p:spPr>
        <p:txBody>
          <a:bodyPr/>
          <a:lstStyle/>
          <a:p>
            <a:pPr lvl="0" algn="just"/>
            <a:r>
              <a:rPr lang="en-US" sz="1800" kern="0" spc="-60" dirty="0">
                <a:latin typeface="Century Schoolbook" panose="02040604050505020304"/>
              </a:rPr>
              <a:t>a</a:t>
            </a:r>
            <a:r>
              <a:rPr lang="en-US" sz="1800" kern="0" spc="-60" dirty="0" smtClean="0">
                <a:latin typeface="Century Schoolbook" panose="02040604050505020304"/>
              </a:rPr>
              <a:t> </a:t>
            </a:r>
            <a:r>
              <a:rPr lang="en-US" sz="1800" kern="0" spc="-60" dirty="0">
                <a:latin typeface="Century Schoolbook" panose="02040604050505020304"/>
              </a:rPr>
              <a:t>great amount </a:t>
            </a:r>
            <a:r>
              <a:rPr lang="en-US" sz="1800" kern="0" spc="-60" dirty="0" smtClean="0">
                <a:latin typeface="Century Schoolbook" panose="02040604050505020304"/>
              </a:rPr>
              <a:t>of </a:t>
            </a:r>
            <a:r>
              <a:rPr lang="en-US" sz="1800" kern="0" spc="-60" dirty="0">
                <a:latin typeface="Century Schoolbook" panose="02040604050505020304"/>
              </a:rPr>
              <a:t>industrial structures that used </a:t>
            </a:r>
            <a:r>
              <a:rPr lang="en-US" sz="1800" kern="0" spc="-60" dirty="0" smtClean="0">
                <a:latin typeface="Century Schoolbook" panose="02040604050505020304"/>
              </a:rPr>
              <a:t>CBRN </a:t>
            </a:r>
            <a:r>
              <a:rPr lang="en-US" sz="1800" kern="0" spc="-60" dirty="0">
                <a:latin typeface="Century Schoolbook" panose="02040604050505020304"/>
              </a:rPr>
              <a:t>technologies stopped </a:t>
            </a:r>
            <a:r>
              <a:rPr lang="en-US" sz="1800" kern="0" spc="-60" dirty="0" smtClean="0">
                <a:latin typeface="Century Schoolbook" panose="02040604050505020304"/>
              </a:rPr>
              <a:t>their </a:t>
            </a:r>
            <a:r>
              <a:rPr lang="en-US" sz="1800" kern="0" spc="-60" dirty="0">
                <a:latin typeface="Century Schoolbook" panose="02040604050505020304"/>
              </a:rPr>
              <a:t>business </a:t>
            </a:r>
            <a:r>
              <a:rPr lang="en-US" sz="1800" kern="0" spc="-60" dirty="0" smtClean="0">
                <a:latin typeface="Century Schoolbook" panose="02040604050505020304"/>
              </a:rPr>
              <a:t>activity</a:t>
            </a:r>
            <a:endParaRPr lang="uk-UA" sz="1800" kern="0" spc="-60" dirty="0"/>
          </a:p>
          <a:p>
            <a:endParaRPr lang="uk-UA" dirty="0"/>
          </a:p>
        </p:txBody>
      </p:sp>
      <p:sp>
        <p:nvSpPr>
          <p:cNvPr id="10" name="Текст 9"/>
          <p:cNvSpPr>
            <a:spLocks noGrp="1"/>
          </p:cNvSpPr>
          <p:nvPr>
            <p:ph type="body" sz="half" idx="17"/>
          </p:nvPr>
        </p:nvSpPr>
        <p:spPr>
          <a:xfrm>
            <a:off x="7118721" y="2093794"/>
            <a:ext cx="2932113" cy="2150660"/>
          </a:xfrm>
        </p:spPr>
        <p:txBody>
          <a:bodyPr/>
          <a:lstStyle/>
          <a:p>
            <a:pPr lvl="0" algn="just"/>
            <a:r>
              <a:rPr lang="en-US" sz="1800" kern="0" spc="-40" dirty="0">
                <a:latin typeface="Century Schoolbook" panose="02040604050505020304"/>
              </a:rPr>
              <a:t>c</a:t>
            </a:r>
            <a:r>
              <a:rPr lang="en-US" sz="1800" kern="0" spc="-40" dirty="0" smtClean="0">
                <a:latin typeface="Century Schoolbook" panose="02040604050505020304"/>
              </a:rPr>
              <a:t>ontrol </a:t>
            </a:r>
            <a:r>
              <a:rPr lang="en-US" sz="1800" kern="0" spc="-40" dirty="0">
                <a:latin typeface="Century Schoolbook" panose="02040604050505020304"/>
              </a:rPr>
              <a:t>over protection and preservation </a:t>
            </a:r>
            <a:r>
              <a:rPr lang="en-US" sz="1800" kern="0" spc="-40" dirty="0" smtClean="0">
                <a:latin typeface="Century Schoolbook" panose="02040604050505020304"/>
              </a:rPr>
              <a:t>of </a:t>
            </a:r>
            <a:r>
              <a:rPr lang="en-US" sz="1800" kern="0" spc="-40" dirty="0">
                <a:latin typeface="Century Schoolbook" panose="02040604050505020304"/>
              </a:rPr>
              <a:t>CBRN materials has become more complicated</a:t>
            </a:r>
            <a:endParaRPr lang="uk-UA" kern="0" spc="-40" dirty="0"/>
          </a:p>
        </p:txBody>
      </p:sp>
      <p:pic>
        <p:nvPicPr>
          <p:cNvPr id="11" name="Рисунок 10" descr="Як покарати Путіна за ядерний тероризм: потрібні санкції проти &quot;Росатому&quot;  та визнання Росії державою-спонсоркою тероризму. — Ексклюзив ТСН — tsn.ua"/>
          <p:cNvPicPr/>
          <p:nvPr/>
        </p:nvPicPr>
        <p:blipFill>
          <a:blip r:embed="rId2">
            <a:extLst>
              <a:ext uri="{28A0092B-C50C-407E-A947-70E740481C1C}">
                <a14:useLocalDpi xmlns:a14="http://schemas.microsoft.com/office/drawing/2010/main" val="0"/>
              </a:ext>
            </a:extLst>
          </a:blip>
          <a:srcRect/>
          <a:stretch>
            <a:fillRect/>
          </a:stretch>
        </p:blipFill>
        <p:spPr bwMode="auto">
          <a:xfrm>
            <a:off x="646111" y="4408227"/>
            <a:ext cx="2813369" cy="2034540"/>
          </a:xfrm>
          <a:prstGeom prst="rect">
            <a:avLst/>
          </a:prstGeom>
          <a:noFill/>
          <a:ln>
            <a:noFill/>
          </a:ln>
        </p:spPr>
      </p:pic>
      <p:pic>
        <p:nvPicPr>
          <p:cNvPr id="12" name="Рисунок 11" descr="СБУ зібрала докази ядерного тероризму росіян у Зоні відчуження"/>
          <p:cNvPicPr/>
          <p:nvPr/>
        </p:nvPicPr>
        <p:blipFill>
          <a:blip r:embed="rId3">
            <a:extLst>
              <a:ext uri="{28A0092B-C50C-407E-A947-70E740481C1C}">
                <a14:useLocalDpi xmlns:a14="http://schemas.microsoft.com/office/drawing/2010/main" val="0"/>
              </a:ext>
            </a:extLst>
          </a:blip>
          <a:srcRect/>
          <a:stretch>
            <a:fillRect/>
          </a:stretch>
        </p:blipFill>
        <p:spPr bwMode="auto">
          <a:xfrm>
            <a:off x="7222757" y="4408227"/>
            <a:ext cx="2931178" cy="2034539"/>
          </a:xfrm>
          <a:prstGeom prst="rect">
            <a:avLst/>
          </a:prstGeom>
          <a:noFill/>
          <a:ln>
            <a:noFill/>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317" y="4374679"/>
            <a:ext cx="3258689" cy="2068087"/>
          </a:xfrm>
          <a:prstGeom prst="rect">
            <a:avLst/>
          </a:prstGeom>
        </p:spPr>
      </p:pic>
      <p:pic>
        <p:nvPicPr>
          <p:cNvPr id="14" name="Рисунок 13"/>
          <p:cNvPicPr>
            <a:picLocks noChangeAspect="1"/>
          </p:cNvPicPr>
          <p:nvPr/>
        </p:nvPicPr>
        <p:blipFill>
          <a:blip r:embed="rId5"/>
          <a:stretch>
            <a:fillRect/>
          </a:stretch>
        </p:blipFill>
        <p:spPr>
          <a:xfrm>
            <a:off x="10279634" y="141483"/>
            <a:ext cx="994979" cy="100800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8FCFF6"/>
            </a:solidFill>
          </a:ln>
        </p:spPr>
      </p:pic>
    </p:spTree>
    <p:extLst>
      <p:ext uri="{BB962C8B-B14F-4D97-AF65-F5344CB8AC3E}">
        <p14:creationId xmlns:p14="http://schemas.microsoft.com/office/powerpoint/2010/main" val="878838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2063750" y="1773238"/>
            <a:ext cx="8229600" cy="4787900"/>
          </a:xfrm>
        </p:spPr>
        <p:txBody>
          <a:bodyPr/>
          <a:lstStyle/>
          <a:p>
            <a:pPr marL="623888" indent="-514350">
              <a:buClr>
                <a:srgbClr val="C00000"/>
              </a:buClr>
            </a:pPr>
            <a:endParaRPr lang="uk-UA" sz="3600" dirty="0"/>
          </a:p>
          <a:p>
            <a:pPr marL="623888" indent="-514350">
              <a:buClr>
                <a:srgbClr val="C00000"/>
              </a:buClr>
            </a:pPr>
            <a:endParaRPr lang="uk-UA" dirty="0" smtClean="0"/>
          </a:p>
          <a:p>
            <a:pPr marL="623888" indent="-514350">
              <a:buClr>
                <a:srgbClr val="C00000"/>
              </a:buClr>
            </a:pPr>
            <a:endParaRPr lang="uk-UA" dirty="0" smtClean="0"/>
          </a:p>
          <a:p>
            <a:pPr marL="623888" indent="-514350">
              <a:buClr>
                <a:srgbClr val="C00000"/>
              </a:buClr>
            </a:pPr>
            <a:endParaRPr lang="uk-UA" dirty="0" smtClean="0"/>
          </a:p>
          <a:p>
            <a:pPr marL="623888" indent="-514350">
              <a:buClr>
                <a:srgbClr val="C00000"/>
              </a:buClr>
              <a:buNone/>
            </a:pPr>
            <a:endParaRPr lang="uk-UA" dirty="0" smtClean="0"/>
          </a:p>
        </p:txBody>
      </p:sp>
      <p:sp>
        <p:nvSpPr>
          <p:cNvPr id="10" name="Rectangle 6"/>
          <p:cNvSpPr>
            <a:spLocks noChangeArrowheads="1"/>
          </p:cNvSpPr>
          <p:nvPr/>
        </p:nvSpPr>
        <p:spPr bwMode="auto">
          <a:xfrm>
            <a:off x="1042988" y="1814513"/>
            <a:ext cx="4097339" cy="4095750"/>
          </a:xfrm>
          <a:prstGeom prst="rect">
            <a:avLst/>
          </a:prstGeom>
          <a:gradFill>
            <a:gsLst>
              <a:gs pos="0">
                <a:srgbClr val="FFF200"/>
              </a:gs>
              <a:gs pos="45000">
                <a:srgbClr val="FFC000"/>
              </a:gs>
              <a:gs pos="70000">
                <a:srgbClr val="00B0F0"/>
              </a:gs>
              <a:gs pos="100000">
                <a:srgbClr val="0070C0"/>
              </a:gs>
            </a:gsLst>
            <a:lin ang="5400000" scaled="0"/>
          </a:gradFill>
          <a:ln w="38100"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defRPr/>
            </a:pPr>
            <a:endParaRPr lang="uk-UA" sz="1500" b="1" dirty="0">
              <a:solidFill>
                <a:srgbClr val="FFFF66"/>
              </a:solidFill>
              <a:latin typeface="Century Schoolbook"/>
            </a:endParaRPr>
          </a:p>
          <a:p>
            <a:pPr algn="ctr">
              <a:defRPr/>
            </a:pPr>
            <a:endParaRPr lang="uk-UA" sz="1500" b="1" dirty="0">
              <a:solidFill>
                <a:srgbClr val="FFFF66"/>
              </a:solidFill>
              <a:latin typeface="Century Schoolbook"/>
            </a:endParaRPr>
          </a:p>
          <a:p>
            <a:pPr algn="ctr">
              <a:defRPr/>
            </a:pPr>
            <a:endParaRPr lang="uk-UA" sz="1500" b="1" dirty="0">
              <a:solidFill>
                <a:srgbClr val="FFFF66"/>
              </a:solidFill>
              <a:latin typeface="Century Schoolbook"/>
            </a:endParaRPr>
          </a:p>
          <a:p>
            <a:pPr algn="ctr">
              <a:defRPr/>
            </a:pPr>
            <a:r>
              <a:rPr lang="en-US" sz="1600" b="1" dirty="0">
                <a:solidFill>
                  <a:schemeClr val="bg1"/>
                </a:solidFill>
                <a:latin typeface="Century Schoolbook"/>
                <a:cs typeface="Times New Roman" pitchFamily="18" charset="0"/>
              </a:rPr>
              <a:t>REGULATIONS</a:t>
            </a:r>
            <a:endParaRPr lang="uk-UA" sz="1600" b="1" dirty="0">
              <a:solidFill>
                <a:schemeClr val="bg1"/>
              </a:solidFill>
              <a:latin typeface="Century Schoolbook"/>
              <a:cs typeface="Times New Roman" pitchFamily="18" charset="0"/>
            </a:endParaRPr>
          </a:p>
          <a:p>
            <a:pPr algn="ctr">
              <a:defRPr/>
            </a:pPr>
            <a:r>
              <a:rPr lang="en-US" sz="1600" b="1" dirty="0">
                <a:solidFill>
                  <a:schemeClr val="bg1"/>
                </a:solidFill>
                <a:latin typeface="Century Schoolbook"/>
                <a:cs typeface="Times New Roman" pitchFamily="18" charset="0"/>
              </a:rPr>
              <a:t>on an Integrated national system </a:t>
            </a:r>
            <a:r>
              <a:rPr lang="uk-UA" sz="1600" b="1" dirty="0" smtClean="0">
                <a:solidFill>
                  <a:schemeClr val="bg1"/>
                </a:solidFill>
                <a:latin typeface="Century Schoolbook"/>
                <a:cs typeface="Times New Roman" pitchFamily="18" charset="0"/>
              </a:rPr>
              <a:t/>
            </a:r>
            <a:br>
              <a:rPr lang="uk-UA" sz="1600" b="1" dirty="0" smtClean="0">
                <a:solidFill>
                  <a:schemeClr val="bg1"/>
                </a:solidFill>
                <a:latin typeface="Century Schoolbook"/>
                <a:cs typeface="Times New Roman" pitchFamily="18" charset="0"/>
              </a:rPr>
            </a:br>
            <a:r>
              <a:rPr lang="en-US" sz="1600" b="1" dirty="0" smtClean="0">
                <a:solidFill>
                  <a:schemeClr val="bg1"/>
                </a:solidFill>
                <a:latin typeface="Century Schoolbook"/>
                <a:cs typeface="Times New Roman" pitchFamily="18" charset="0"/>
              </a:rPr>
              <a:t>of</a:t>
            </a:r>
            <a:r>
              <a:rPr lang="uk-UA" sz="1600" b="1" dirty="0" smtClean="0">
                <a:solidFill>
                  <a:schemeClr val="bg1"/>
                </a:solidFill>
                <a:latin typeface="Century Schoolbook"/>
                <a:cs typeface="Times New Roman" pitchFamily="18" charset="0"/>
              </a:rPr>
              <a:t> </a:t>
            </a:r>
            <a:r>
              <a:rPr lang="en-US" sz="1600" b="1" dirty="0">
                <a:solidFill>
                  <a:schemeClr val="bg1"/>
                </a:solidFill>
                <a:latin typeface="Century Schoolbook"/>
                <a:cs typeface="Times New Roman" pitchFamily="18" charset="0"/>
              </a:rPr>
              <a:t>prevention, response and suppression</a:t>
            </a:r>
          </a:p>
          <a:p>
            <a:pPr algn="ctr">
              <a:defRPr/>
            </a:pPr>
            <a:r>
              <a:rPr lang="en-US" sz="1600" b="1" dirty="0">
                <a:solidFill>
                  <a:schemeClr val="bg1"/>
                </a:solidFill>
                <a:latin typeface="Century Schoolbook"/>
                <a:cs typeface="Times New Roman" pitchFamily="18" charset="0"/>
              </a:rPr>
              <a:t>of terrorist attacks and minimization</a:t>
            </a:r>
          </a:p>
          <a:p>
            <a:pPr algn="ctr">
              <a:defRPr/>
            </a:pPr>
            <a:r>
              <a:rPr lang="en-US" sz="1600" b="1" dirty="0">
                <a:solidFill>
                  <a:schemeClr val="bg1"/>
                </a:solidFill>
                <a:latin typeface="Century Schoolbook"/>
                <a:cs typeface="Times New Roman" pitchFamily="18" charset="0"/>
              </a:rPr>
              <a:t>of their consequences</a:t>
            </a:r>
          </a:p>
          <a:p>
            <a:pPr algn="ctr">
              <a:defRPr/>
            </a:pPr>
            <a:endParaRPr lang="uk-UA" sz="1500" b="1" dirty="0">
              <a:solidFill>
                <a:schemeClr val="bg1"/>
              </a:solidFill>
              <a:latin typeface="Century Schoolbook"/>
            </a:endParaRPr>
          </a:p>
          <a:p>
            <a:pPr algn="ctr">
              <a:defRPr/>
            </a:pPr>
            <a:r>
              <a:rPr lang="en-US" sz="1600" dirty="0">
                <a:solidFill>
                  <a:schemeClr val="bg1"/>
                </a:solidFill>
                <a:latin typeface="Century Schoolbook"/>
                <a:cs typeface="Times New Roman" pitchFamily="18" charset="0"/>
              </a:rPr>
              <a:t>ADOPTED</a:t>
            </a:r>
            <a:endParaRPr lang="uk-UA" sz="1600" dirty="0">
              <a:solidFill>
                <a:schemeClr val="bg1"/>
              </a:solidFill>
              <a:latin typeface="Century Schoolbook"/>
              <a:cs typeface="Times New Roman" pitchFamily="18" charset="0"/>
            </a:endParaRPr>
          </a:p>
          <a:p>
            <a:pPr algn="ctr">
              <a:defRPr/>
            </a:pPr>
            <a:r>
              <a:rPr lang="uk-UA" sz="1600" dirty="0">
                <a:solidFill>
                  <a:schemeClr val="bg1"/>
                </a:solidFill>
                <a:latin typeface="Century Schoolbook"/>
                <a:cs typeface="Times New Roman" pitchFamily="18" charset="0"/>
              </a:rPr>
              <a:t> </a:t>
            </a:r>
            <a:r>
              <a:rPr lang="en-US" sz="1600" dirty="0">
                <a:solidFill>
                  <a:schemeClr val="bg1"/>
                </a:solidFill>
                <a:latin typeface="Century Schoolbook"/>
                <a:cs typeface="Times New Roman" pitchFamily="18" charset="0"/>
              </a:rPr>
              <a:t>by the Resolution</a:t>
            </a:r>
            <a:r>
              <a:rPr lang="uk-UA" sz="1600" dirty="0">
                <a:solidFill>
                  <a:schemeClr val="bg1"/>
                </a:solidFill>
                <a:latin typeface="Century Schoolbook"/>
                <a:cs typeface="Times New Roman" pitchFamily="18" charset="0"/>
              </a:rPr>
              <a:t> </a:t>
            </a:r>
          </a:p>
          <a:p>
            <a:pPr algn="ctr">
              <a:defRPr/>
            </a:pPr>
            <a:r>
              <a:rPr lang="en-US" sz="1600" dirty="0">
                <a:solidFill>
                  <a:schemeClr val="bg1"/>
                </a:solidFill>
                <a:latin typeface="Century Schoolbook"/>
                <a:cs typeface="Times New Roman" pitchFamily="18" charset="0"/>
              </a:rPr>
              <a:t>of the Cabinet of Ministers</a:t>
            </a:r>
          </a:p>
          <a:p>
            <a:pPr algn="ctr">
              <a:defRPr/>
            </a:pPr>
            <a:r>
              <a:rPr lang="en-US" sz="1600" dirty="0">
                <a:solidFill>
                  <a:schemeClr val="bg1"/>
                </a:solidFill>
                <a:latin typeface="Century Schoolbook"/>
                <a:cs typeface="Times New Roman" pitchFamily="18" charset="0"/>
              </a:rPr>
              <a:t>of Ukraine</a:t>
            </a:r>
            <a:endParaRPr lang="uk-UA" sz="1600" dirty="0">
              <a:solidFill>
                <a:schemeClr val="bg1"/>
              </a:solidFill>
              <a:latin typeface="Century Schoolbook"/>
              <a:cs typeface="Times New Roman" pitchFamily="18" charset="0"/>
            </a:endParaRPr>
          </a:p>
          <a:p>
            <a:pPr algn="ctr">
              <a:defRPr/>
            </a:pPr>
            <a:r>
              <a:rPr lang="en-US" sz="1600" dirty="0">
                <a:solidFill>
                  <a:schemeClr val="bg1"/>
                </a:solidFill>
                <a:latin typeface="Century Schoolbook"/>
                <a:cs typeface="Times New Roman" pitchFamily="18" charset="0"/>
              </a:rPr>
              <a:t>of February 18, 2016,</a:t>
            </a:r>
            <a:r>
              <a:rPr lang="uk-UA" sz="1600" dirty="0">
                <a:solidFill>
                  <a:schemeClr val="bg1"/>
                </a:solidFill>
                <a:latin typeface="Century Schoolbook"/>
                <a:cs typeface="Times New Roman" pitchFamily="18" charset="0"/>
              </a:rPr>
              <a:t> № 92</a:t>
            </a:r>
            <a:endParaRPr lang="uk-UA" sz="1600" dirty="0">
              <a:solidFill>
                <a:schemeClr val="bg1"/>
              </a:solidFill>
              <a:latin typeface="Century Schoolbook"/>
            </a:endParaRPr>
          </a:p>
          <a:p>
            <a:pPr algn="ctr">
              <a:defRPr/>
            </a:pPr>
            <a:endParaRPr lang="uk-UA" sz="1500" b="1" dirty="0">
              <a:solidFill>
                <a:schemeClr val="bg1"/>
              </a:solidFill>
            </a:endParaRPr>
          </a:p>
        </p:txBody>
      </p:sp>
      <p:pic>
        <p:nvPicPr>
          <p:cNvPr id="21507" name="Picture 1064" descr="File:Lesser Coat of Arms of Ukraine.svg">
            <a:hlinkClick r:id="rId3"/>
          </p:cNvPr>
          <p:cNvPicPr>
            <a:picLocks noChangeAspect="1" noChangeArrowheads="1"/>
          </p:cNvPicPr>
          <p:nvPr/>
        </p:nvPicPr>
        <p:blipFill>
          <a:blip r:embed="rId4" cstate="print"/>
          <a:srcRect/>
          <a:stretch>
            <a:fillRect/>
          </a:stretch>
        </p:blipFill>
        <p:spPr bwMode="auto">
          <a:xfrm>
            <a:off x="3008313" y="2057402"/>
            <a:ext cx="438150" cy="609600"/>
          </a:xfrm>
          <a:prstGeom prst="rect">
            <a:avLst/>
          </a:prstGeom>
          <a:noFill/>
          <a:ln w="9525">
            <a:noFill/>
            <a:miter lim="800000"/>
            <a:headEnd/>
            <a:tailEnd/>
          </a:ln>
        </p:spPr>
      </p:pic>
      <p:sp>
        <p:nvSpPr>
          <p:cNvPr id="14" name="Rectangle 4"/>
          <p:cNvSpPr>
            <a:spLocks noChangeArrowheads="1"/>
          </p:cNvSpPr>
          <p:nvPr/>
        </p:nvSpPr>
        <p:spPr bwMode="auto">
          <a:xfrm>
            <a:off x="5357813" y="1903414"/>
            <a:ext cx="2322512" cy="720725"/>
          </a:xfrm>
          <a:prstGeom prst="rect">
            <a:avLst/>
          </a:prstGeom>
          <a:solidFill>
            <a:schemeClr val="tx2">
              <a:lumMod val="25000"/>
            </a:schemeClr>
          </a:solidFill>
          <a:ln w="57150" cmpd="thinThick">
            <a:solidFill>
              <a:schemeClr val="tx1"/>
            </a:solidFill>
            <a:miter lim="800000"/>
            <a:headEnd/>
            <a:tailEnd/>
          </a:ln>
          <a:effectLst/>
        </p:spPr>
        <p:txBody>
          <a:bodyPr wrap="none" anchor="ctr"/>
          <a:lstStyle/>
          <a:p>
            <a:pPr algn="ctr">
              <a:defRPr/>
            </a:pPr>
            <a:r>
              <a:rPr lang="en-US" sz="1600" dirty="0">
                <a:effectLst>
                  <a:outerShdw blurRad="38100" dist="38100" dir="2700000" algn="tl">
                    <a:srgbClr val="000000">
                      <a:alpha val="43137"/>
                    </a:srgbClr>
                  </a:outerShdw>
                </a:effectLst>
                <a:latin typeface="Century Schoolbook"/>
                <a:cs typeface="Times New Roman" pitchFamily="18" charset="0"/>
              </a:rPr>
              <a:t>grey</a:t>
            </a:r>
            <a:endParaRPr lang="uk-UA" sz="1600" dirty="0">
              <a:effectLst>
                <a:outerShdw blurRad="38100" dist="38100" dir="2700000" algn="tl">
                  <a:srgbClr val="000000">
                    <a:alpha val="43137"/>
                  </a:srgbClr>
                </a:outerShdw>
              </a:effectLst>
              <a:latin typeface="Century Schoolbook"/>
              <a:cs typeface="Times New Roman" pitchFamily="18" charset="0"/>
            </a:endParaRPr>
          </a:p>
          <a:p>
            <a:pPr algn="ctr">
              <a:defRPr/>
            </a:pPr>
            <a:r>
              <a:rPr lang="uk-UA" sz="1600" dirty="0">
                <a:effectLst>
                  <a:outerShdw blurRad="38100" dist="38100" dir="2700000" algn="tl">
                    <a:srgbClr val="000000">
                      <a:alpha val="43137"/>
                    </a:srgbClr>
                  </a:outerShdw>
                </a:effectLst>
                <a:latin typeface="Century Schoolbook"/>
                <a:cs typeface="Times New Roman" pitchFamily="18" charset="0"/>
              </a:rPr>
              <a:t> </a:t>
            </a:r>
            <a:r>
              <a:rPr lang="uk-UA" sz="1600" i="1" dirty="0">
                <a:effectLst>
                  <a:outerShdw blurRad="38100" dist="38100" dir="2700000" algn="tl">
                    <a:srgbClr val="000000">
                      <a:alpha val="43137"/>
                    </a:srgbClr>
                  </a:outerShdw>
                </a:effectLst>
                <a:latin typeface="Century Schoolbook"/>
                <a:cs typeface="Times New Roman" pitchFamily="18" charset="0"/>
              </a:rPr>
              <a:t>(</a:t>
            </a:r>
            <a:r>
              <a:rPr lang="en-US" sz="1600" i="1" dirty="0">
                <a:effectLst>
                  <a:outerShdw blurRad="38100" dist="38100" dir="2700000" algn="tl">
                    <a:srgbClr val="000000">
                      <a:alpha val="43137"/>
                    </a:srgbClr>
                  </a:outerShdw>
                </a:effectLst>
                <a:latin typeface="Century Schoolbook"/>
                <a:cs typeface="Times New Roman" pitchFamily="18" charset="0"/>
              </a:rPr>
              <a:t>possible threat</a:t>
            </a:r>
            <a:r>
              <a:rPr lang="uk-UA" sz="1400" i="1" dirty="0">
                <a:effectLst>
                  <a:outerShdw blurRad="38100" dist="38100" dir="2700000" algn="tl">
                    <a:srgbClr val="000000">
                      <a:alpha val="43137"/>
                    </a:srgbClr>
                  </a:outerShdw>
                </a:effectLst>
                <a:latin typeface="Times New Roman" pitchFamily="18" charset="0"/>
                <a:cs typeface="Times New Roman" pitchFamily="18" charset="0"/>
              </a:rPr>
              <a:t>)</a:t>
            </a:r>
            <a:endParaRPr lang="uk-UA" sz="1400" b="1" i="1" dirty="0">
              <a:effectLst>
                <a:outerShdw blurRad="38100" dist="38100" dir="2700000" algn="tl">
                  <a:srgbClr val="000000">
                    <a:alpha val="43137"/>
                  </a:srgbClr>
                </a:outerShdw>
              </a:effectLst>
            </a:endParaRPr>
          </a:p>
        </p:txBody>
      </p:sp>
      <p:sp>
        <p:nvSpPr>
          <p:cNvPr id="15" name="Rectangle 5"/>
          <p:cNvSpPr>
            <a:spLocks noChangeArrowheads="1"/>
          </p:cNvSpPr>
          <p:nvPr/>
        </p:nvSpPr>
        <p:spPr bwMode="auto">
          <a:xfrm>
            <a:off x="5375920" y="2924945"/>
            <a:ext cx="2336800" cy="80962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57150" cmpd="thinThick">
            <a:solidFill>
              <a:schemeClr val="tx1"/>
            </a:solidFill>
            <a:miter lim="800000"/>
            <a:headEnd/>
            <a:tailEnd/>
          </a:ln>
          <a:effectLst/>
        </p:spPr>
        <p:txBody>
          <a:bodyPr wrap="none" anchor="ctr"/>
          <a:lstStyle/>
          <a:p>
            <a:pPr algn="ctr">
              <a:defRPr/>
            </a:pPr>
            <a:r>
              <a:rPr lang="en-US" sz="1600" dirty="0">
                <a:effectLst>
                  <a:outerShdw blurRad="38100" dist="38100" dir="2700000" algn="tl">
                    <a:srgbClr val="000000">
                      <a:alpha val="43137"/>
                    </a:srgbClr>
                  </a:outerShdw>
                </a:effectLst>
                <a:latin typeface="Century Schoolbook"/>
                <a:cs typeface="Times New Roman" pitchFamily="18" charset="0"/>
              </a:rPr>
              <a:t>blue</a:t>
            </a:r>
            <a:r>
              <a:rPr lang="uk-UA" sz="1600" dirty="0">
                <a:effectLst>
                  <a:outerShdw blurRad="38100" dist="38100" dir="2700000" algn="tl">
                    <a:srgbClr val="000000">
                      <a:alpha val="43137"/>
                    </a:srgbClr>
                  </a:outerShdw>
                </a:effectLst>
                <a:latin typeface="Century Schoolbook"/>
                <a:cs typeface="Times New Roman" pitchFamily="18" charset="0"/>
              </a:rPr>
              <a:t> </a:t>
            </a:r>
          </a:p>
          <a:p>
            <a:pPr algn="ctr">
              <a:defRPr/>
            </a:pPr>
            <a:r>
              <a:rPr lang="uk-UA" sz="1600" i="1" dirty="0">
                <a:effectLst>
                  <a:outerShdw blurRad="38100" dist="38100" dir="2700000" algn="tl">
                    <a:srgbClr val="000000">
                      <a:alpha val="43137"/>
                    </a:srgbClr>
                  </a:outerShdw>
                </a:effectLst>
                <a:latin typeface="Century Schoolbook"/>
                <a:cs typeface="Times New Roman" pitchFamily="18" charset="0"/>
              </a:rPr>
              <a:t>(</a:t>
            </a:r>
            <a:r>
              <a:rPr lang="en-US" sz="1600" i="1" dirty="0">
                <a:effectLst>
                  <a:outerShdw blurRad="38100" dist="38100" dir="2700000" algn="tl">
                    <a:srgbClr val="000000">
                      <a:alpha val="43137"/>
                    </a:srgbClr>
                  </a:outerShdw>
                </a:effectLst>
                <a:latin typeface="Century Schoolbook"/>
                <a:cs typeface="Times New Roman" pitchFamily="18" charset="0"/>
              </a:rPr>
              <a:t>potential threat</a:t>
            </a:r>
            <a:r>
              <a:rPr lang="uk-UA" sz="1400" i="1" dirty="0">
                <a:effectLst>
                  <a:outerShdw blurRad="38100" dist="38100" dir="2700000" algn="tl">
                    <a:srgbClr val="000000">
                      <a:alpha val="43137"/>
                    </a:srgbClr>
                  </a:outerShdw>
                </a:effectLst>
                <a:latin typeface="Times New Roman" pitchFamily="18" charset="0"/>
                <a:cs typeface="Times New Roman" pitchFamily="18" charset="0"/>
              </a:rPr>
              <a:t>)</a:t>
            </a:r>
            <a:endParaRPr lang="uk-UA" sz="1400" b="1" i="1" dirty="0">
              <a:effectLst>
                <a:outerShdw blurRad="38100" dist="38100" dir="2700000" algn="tl">
                  <a:srgbClr val="000000">
                    <a:alpha val="43137"/>
                  </a:srgbClr>
                </a:outerShdw>
              </a:effectLst>
            </a:endParaRPr>
          </a:p>
        </p:txBody>
      </p:sp>
      <p:sp>
        <p:nvSpPr>
          <p:cNvPr id="16" name="Rectangle 6"/>
          <p:cNvSpPr>
            <a:spLocks noChangeArrowheads="1"/>
          </p:cNvSpPr>
          <p:nvPr/>
        </p:nvSpPr>
        <p:spPr bwMode="auto">
          <a:xfrm>
            <a:off x="5381625" y="3975101"/>
            <a:ext cx="2293938" cy="765175"/>
          </a:xfrm>
          <a:prstGeom prst="rect">
            <a:avLst/>
          </a:prstGeom>
          <a:solidFill>
            <a:srgbClr val="FFC000"/>
          </a:solidFill>
          <a:ln w="57150" cmpd="thinThick">
            <a:solidFill>
              <a:schemeClr val="tx1"/>
            </a:solidFill>
            <a:miter lim="800000"/>
            <a:headEnd/>
            <a:tailEnd/>
          </a:ln>
          <a:effectLst/>
        </p:spPr>
        <p:txBody>
          <a:bodyPr wrap="none" anchor="ctr"/>
          <a:lstStyle/>
          <a:p>
            <a:pPr algn="ctr">
              <a:defRPr/>
            </a:pPr>
            <a:r>
              <a:rPr lang="en-US" sz="1600" dirty="0">
                <a:solidFill>
                  <a:schemeClr val="tx2">
                    <a:lumMod val="25000"/>
                  </a:schemeClr>
                </a:solidFill>
                <a:effectLst>
                  <a:outerShdw blurRad="38100" dist="38100" dir="2700000" algn="tl">
                    <a:srgbClr val="000000">
                      <a:alpha val="43137"/>
                    </a:srgbClr>
                  </a:outerShdw>
                </a:effectLst>
                <a:latin typeface="Century Schoolbook"/>
                <a:cs typeface="Times New Roman" pitchFamily="18" charset="0"/>
              </a:rPr>
              <a:t>yellow</a:t>
            </a:r>
            <a:r>
              <a:rPr lang="uk-UA" sz="1600" dirty="0">
                <a:solidFill>
                  <a:schemeClr val="tx2">
                    <a:lumMod val="25000"/>
                  </a:schemeClr>
                </a:solidFill>
                <a:effectLst>
                  <a:outerShdw blurRad="38100" dist="38100" dir="2700000" algn="tl">
                    <a:srgbClr val="000000">
                      <a:alpha val="43137"/>
                    </a:srgbClr>
                  </a:outerShdw>
                </a:effectLst>
                <a:latin typeface="Century Schoolbook"/>
                <a:cs typeface="Times New Roman" pitchFamily="18" charset="0"/>
              </a:rPr>
              <a:t> </a:t>
            </a:r>
          </a:p>
          <a:p>
            <a:pPr algn="ctr">
              <a:defRPr/>
            </a:pPr>
            <a:r>
              <a:rPr lang="uk-UA" sz="1600" i="1" dirty="0">
                <a:solidFill>
                  <a:schemeClr val="tx2">
                    <a:lumMod val="25000"/>
                  </a:schemeClr>
                </a:solidFill>
                <a:effectLst>
                  <a:outerShdw blurRad="38100" dist="38100" dir="2700000" algn="tl">
                    <a:srgbClr val="000000">
                      <a:alpha val="43137"/>
                    </a:srgbClr>
                  </a:outerShdw>
                </a:effectLst>
                <a:latin typeface="Century Schoolbook"/>
                <a:cs typeface="Times New Roman" pitchFamily="18" charset="0"/>
              </a:rPr>
              <a:t>(</a:t>
            </a:r>
            <a:r>
              <a:rPr lang="en-US" sz="1600" i="1" dirty="0">
                <a:solidFill>
                  <a:schemeClr val="tx2">
                    <a:lumMod val="25000"/>
                  </a:schemeClr>
                </a:solidFill>
                <a:effectLst>
                  <a:outerShdw blurRad="38100" dist="38100" dir="2700000" algn="tl">
                    <a:srgbClr val="000000">
                      <a:alpha val="43137"/>
                    </a:srgbClr>
                  </a:outerShdw>
                </a:effectLst>
                <a:latin typeface="Century Schoolbook"/>
                <a:cs typeface="Times New Roman" pitchFamily="18" charset="0"/>
              </a:rPr>
              <a:t>feasible threat</a:t>
            </a:r>
            <a:r>
              <a:rPr lang="uk-UA" sz="1600" i="1" dirty="0">
                <a:solidFill>
                  <a:schemeClr val="tx2">
                    <a:lumMod val="25000"/>
                  </a:schemeClr>
                </a:solidFill>
                <a:effectLst>
                  <a:outerShdw blurRad="38100" dist="38100" dir="2700000" algn="tl">
                    <a:srgbClr val="000000">
                      <a:alpha val="43137"/>
                    </a:srgbClr>
                  </a:outerShdw>
                </a:effectLst>
                <a:latin typeface="Century Schoolbook"/>
                <a:cs typeface="Times New Roman" pitchFamily="18" charset="0"/>
              </a:rPr>
              <a:t>)</a:t>
            </a:r>
            <a:endParaRPr lang="uk-UA" sz="1600" b="1" i="1" dirty="0">
              <a:solidFill>
                <a:schemeClr val="tx2">
                  <a:lumMod val="25000"/>
                </a:schemeClr>
              </a:solidFill>
              <a:effectLst>
                <a:outerShdw blurRad="38100" dist="38100" dir="2700000" algn="tl">
                  <a:srgbClr val="000000">
                    <a:alpha val="43137"/>
                  </a:srgbClr>
                </a:outerShdw>
              </a:effectLst>
              <a:latin typeface="Century Schoolbook"/>
            </a:endParaRPr>
          </a:p>
        </p:txBody>
      </p:sp>
      <p:sp>
        <p:nvSpPr>
          <p:cNvPr id="17" name="Rectangle 7"/>
          <p:cNvSpPr>
            <a:spLocks noChangeArrowheads="1"/>
          </p:cNvSpPr>
          <p:nvPr/>
        </p:nvSpPr>
        <p:spPr bwMode="auto">
          <a:xfrm>
            <a:off x="7861331" y="1873267"/>
            <a:ext cx="2900362" cy="8191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solidFill>
              <a:schemeClr val="tx1"/>
            </a:solidFill>
            <a:miter lim="800000"/>
            <a:headEnd/>
            <a:tailEnd/>
          </a:ln>
          <a:effectLst/>
        </p:spPr>
        <p:txBody>
          <a:bodyPr wrap="none" anchor="ctr"/>
          <a:lstStyle/>
          <a:p>
            <a:pPr algn="ctr">
              <a:defRPr/>
            </a:pPr>
            <a:r>
              <a:rPr lang="en-US" sz="1400" b="1" dirty="0">
                <a:solidFill>
                  <a:schemeClr val="bg1"/>
                </a:solidFill>
                <a:latin typeface="Century Schoolbook"/>
                <a:cs typeface="Times New Roman" pitchFamily="18" charset="0"/>
              </a:rPr>
              <a:t>Shall be declared</a:t>
            </a:r>
            <a:r>
              <a:rPr lang="uk-UA" sz="1400" b="1" dirty="0">
                <a:solidFill>
                  <a:schemeClr val="bg1"/>
                </a:solidFill>
                <a:latin typeface="Century Schoolbook"/>
                <a:cs typeface="Times New Roman" pitchFamily="18" charset="0"/>
              </a:rPr>
              <a:t> </a:t>
            </a:r>
            <a:r>
              <a:rPr lang="en-US" sz="1400" b="1" dirty="0" smtClean="0">
                <a:solidFill>
                  <a:schemeClr val="bg1"/>
                </a:solidFill>
                <a:latin typeface="Century Schoolbook"/>
                <a:cs typeface="Times New Roman" pitchFamily="18" charset="0"/>
              </a:rPr>
              <a:t>when </a:t>
            </a:r>
            <a:r>
              <a:rPr lang="en-US" sz="1400" b="1" dirty="0">
                <a:solidFill>
                  <a:schemeClr val="bg1"/>
                </a:solidFill>
                <a:latin typeface="Century Schoolbook"/>
                <a:cs typeface="Times New Roman" pitchFamily="18" charset="0"/>
              </a:rPr>
              <a:t>factors</a:t>
            </a:r>
          </a:p>
          <a:p>
            <a:pPr algn="ctr">
              <a:defRPr/>
            </a:pPr>
            <a:r>
              <a:rPr lang="en-US" sz="1400" b="1" dirty="0">
                <a:solidFill>
                  <a:schemeClr val="bg1"/>
                </a:solidFill>
                <a:latin typeface="Century Schoolbook"/>
                <a:cs typeface="Times New Roman" pitchFamily="18" charset="0"/>
              </a:rPr>
              <a:t>(conditions) conducive </a:t>
            </a:r>
            <a:r>
              <a:rPr lang="uk-UA" sz="1400" b="1" dirty="0" smtClean="0">
                <a:solidFill>
                  <a:schemeClr val="bg1"/>
                </a:solidFill>
                <a:latin typeface="Century Schoolbook"/>
                <a:cs typeface="Times New Roman" pitchFamily="18" charset="0"/>
              </a:rPr>
              <a:t/>
            </a:r>
            <a:br>
              <a:rPr lang="uk-UA" sz="1400" b="1" dirty="0" smtClean="0">
                <a:solidFill>
                  <a:schemeClr val="bg1"/>
                </a:solidFill>
                <a:latin typeface="Century Schoolbook"/>
                <a:cs typeface="Times New Roman" pitchFamily="18" charset="0"/>
              </a:rPr>
            </a:br>
            <a:r>
              <a:rPr lang="en-US" sz="1400" b="1" dirty="0" smtClean="0">
                <a:solidFill>
                  <a:schemeClr val="bg1"/>
                </a:solidFill>
                <a:latin typeface="Century Schoolbook"/>
                <a:cs typeface="Times New Roman" pitchFamily="18" charset="0"/>
              </a:rPr>
              <a:t>to</a:t>
            </a:r>
            <a:r>
              <a:rPr lang="uk-UA" sz="1400" b="1" dirty="0" smtClean="0">
                <a:solidFill>
                  <a:schemeClr val="bg1"/>
                </a:solidFill>
                <a:latin typeface="Century Schoolbook"/>
                <a:cs typeface="Times New Roman" pitchFamily="18" charset="0"/>
              </a:rPr>
              <a:t> </a:t>
            </a:r>
            <a:r>
              <a:rPr lang="en-US" sz="1400" b="1" dirty="0" smtClean="0">
                <a:solidFill>
                  <a:schemeClr val="bg1"/>
                </a:solidFill>
                <a:latin typeface="Century Schoolbook"/>
                <a:cs typeface="Times New Roman" pitchFamily="18" charset="0"/>
              </a:rPr>
              <a:t>terrorism </a:t>
            </a:r>
            <a:r>
              <a:rPr lang="en-US" sz="1400" b="1" dirty="0">
                <a:solidFill>
                  <a:schemeClr val="bg1"/>
                </a:solidFill>
                <a:latin typeface="Century Schoolbook"/>
                <a:cs typeface="Times New Roman" pitchFamily="18" charset="0"/>
              </a:rPr>
              <a:t>exist.</a:t>
            </a:r>
            <a:endParaRPr lang="uk-UA" sz="1400" b="1" dirty="0">
              <a:solidFill>
                <a:schemeClr val="bg1"/>
              </a:solidFill>
              <a:latin typeface="Century Schoolbook"/>
              <a:cs typeface="Times New Roman" pitchFamily="18" charset="0"/>
            </a:endParaRPr>
          </a:p>
        </p:txBody>
      </p:sp>
      <p:sp>
        <p:nvSpPr>
          <p:cNvPr id="18" name="Rectangle 8"/>
          <p:cNvSpPr>
            <a:spLocks noChangeArrowheads="1"/>
          </p:cNvSpPr>
          <p:nvPr/>
        </p:nvSpPr>
        <p:spPr bwMode="auto">
          <a:xfrm>
            <a:off x="7861331" y="2862280"/>
            <a:ext cx="2900362" cy="8826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solidFill>
              <a:schemeClr val="tx1"/>
            </a:solidFill>
            <a:miter lim="800000"/>
            <a:headEnd/>
            <a:tailEnd/>
          </a:ln>
          <a:effectLst/>
        </p:spPr>
        <p:txBody>
          <a:bodyPr wrap="none" anchor="ctr"/>
          <a:lstStyle/>
          <a:p>
            <a:pPr algn="ctr">
              <a:defRPr/>
            </a:pPr>
            <a:r>
              <a:rPr lang="en-US" sz="1400" b="1" dirty="0">
                <a:solidFill>
                  <a:schemeClr val="bg1"/>
                </a:solidFill>
                <a:latin typeface="Century Schoolbook"/>
                <a:cs typeface="Times New Roman" pitchFamily="18" charset="0"/>
              </a:rPr>
              <a:t>If there is an information </a:t>
            </a:r>
            <a:r>
              <a:rPr lang="uk-UA" sz="1400" b="1" dirty="0" smtClean="0">
                <a:solidFill>
                  <a:schemeClr val="bg1"/>
                </a:solidFill>
                <a:latin typeface="Century Schoolbook"/>
                <a:cs typeface="Times New Roman" pitchFamily="18" charset="0"/>
              </a:rPr>
              <a:t/>
            </a:r>
            <a:br>
              <a:rPr lang="uk-UA" sz="1400" b="1" dirty="0" smtClean="0">
                <a:solidFill>
                  <a:schemeClr val="bg1"/>
                </a:solidFill>
                <a:latin typeface="Century Schoolbook"/>
                <a:cs typeface="Times New Roman" pitchFamily="18" charset="0"/>
              </a:rPr>
            </a:br>
            <a:r>
              <a:rPr lang="en-US" sz="1400" b="1" dirty="0" smtClean="0">
                <a:solidFill>
                  <a:schemeClr val="bg1"/>
                </a:solidFill>
                <a:latin typeface="Century Schoolbook"/>
                <a:cs typeface="Times New Roman" pitchFamily="18" charset="0"/>
              </a:rPr>
              <a:t>about</a:t>
            </a:r>
            <a:r>
              <a:rPr lang="uk-UA" sz="1400" b="1" dirty="0" smtClean="0">
                <a:solidFill>
                  <a:schemeClr val="bg1"/>
                </a:solidFill>
                <a:latin typeface="Century Schoolbook"/>
                <a:cs typeface="Times New Roman" pitchFamily="18" charset="0"/>
              </a:rPr>
              <a:t> </a:t>
            </a:r>
            <a:r>
              <a:rPr lang="en-US" sz="1400" b="1" dirty="0" smtClean="0">
                <a:solidFill>
                  <a:schemeClr val="bg1"/>
                </a:solidFill>
                <a:latin typeface="Century Schoolbook"/>
                <a:cs typeface="Times New Roman" pitchFamily="18" charset="0"/>
              </a:rPr>
              <a:t>preparation </a:t>
            </a:r>
            <a:r>
              <a:rPr lang="en-US" sz="1400" b="1" dirty="0">
                <a:solidFill>
                  <a:schemeClr val="bg1"/>
                </a:solidFill>
                <a:latin typeface="Century Schoolbook"/>
                <a:cs typeface="Times New Roman" pitchFamily="18" charset="0"/>
              </a:rPr>
              <a:t>of a terrorist </a:t>
            </a:r>
          </a:p>
          <a:p>
            <a:pPr algn="ctr">
              <a:defRPr/>
            </a:pPr>
            <a:r>
              <a:rPr lang="en-US" sz="1400" b="1" dirty="0">
                <a:solidFill>
                  <a:schemeClr val="bg1"/>
                </a:solidFill>
                <a:latin typeface="Century Schoolbook"/>
                <a:cs typeface="Times New Roman" pitchFamily="18" charset="0"/>
              </a:rPr>
              <a:t>attack that needs</a:t>
            </a:r>
          </a:p>
          <a:p>
            <a:pPr algn="ctr">
              <a:defRPr/>
            </a:pPr>
            <a:r>
              <a:rPr lang="en-US" sz="1400" b="1" dirty="0">
                <a:solidFill>
                  <a:schemeClr val="bg1"/>
                </a:solidFill>
                <a:latin typeface="Century Schoolbook"/>
                <a:cs typeface="Times New Roman" pitchFamily="18" charset="0"/>
              </a:rPr>
              <a:t>to be confirmed.</a:t>
            </a:r>
          </a:p>
        </p:txBody>
      </p:sp>
      <p:sp>
        <p:nvSpPr>
          <p:cNvPr id="19" name="Rectangle 9"/>
          <p:cNvSpPr>
            <a:spLocks noChangeArrowheads="1"/>
          </p:cNvSpPr>
          <p:nvPr/>
        </p:nvSpPr>
        <p:spPr bwMode="auto">
          <a:xfrm>
            <a:off x="7861331" y="3927492"/>
            <a:ext cx="2900362"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solidFill>
              <a:schemeClr val="tx1"/>
            </a:solidFill>
            <a:miter lim="800000"/>
            <a:headEnd/>
            <a:tailEnd/>
          </a:ln>
          <a:effectLst/>
        </p:spPr>
        <p:txBody>
          <a:bodyPr wrap="none" anchor="ctr"/>
          <a:lstStyle/>
          <a:p>
            <a:pPr algn="ctr">
              <a:defRPr/>
            </a:pPr>
            <a:r>
              <a:rPr lang="en-US" sz="1400" b="1" dirty="0">
                <a:solidFill>
                  <a:schemeClr val="bg1"/>
                </a:solidFill>
                <a:latin typeface="Century Schoolbook"/>
                <a:cs typeface="Times New Roman" pitchFamily="18" charset="0"/>
              </a:rPr>
              <a:t>If accurate (verified) information</a:t>
            </a:r>
          </a:p>
          <a:p>
            <a:pPr algn="ctr">
              <a:defRPr/>
            </a:pPr>
            <a:r>
              <a:rPr lang="en-US" sz="1400" b="1" dirty="0">
                <a:solidFill>
                  <a:schemeClr val="bg1"/>
                </a:solidFill>
                <a:latin typeface="Century Schoolbook"/>
                <a:cs typeface="Times New Roman" pitchFamily="18" charset="0"/>
              </a:rPr>
              <a:t>about preparation for committing</a:t>
            </a:r>
          </a:p>
          <a:p>
            <a:pPr algn="ctr">
              <a:defRPr/>
            </a:pPr>
            <a:r>
              <a:rPr lang="en-US" sz="1400" b="1" dirty="0">
                <a:solidFill>
                  <a:schemeClr val="bg1"/>
                </a:solidFill>
                <a:latin typeface="Century Schoolbook"/>
                <a:cs typeface="Times New Roman" pitchFamily="18" charset="0"/>
              </a:rPr>
              <a:t>a terrorist act is available.</a:t>
            </a:r>
            <a:endParaRPr lang="uk-UA" sz="1400" b="1" dirty="0">
              <a:solidFill>
                <a:schemeClr val="bg1"/>
              </a:solidFill>
              <a:latin typeface="Century Schoolbook"/>
              <a:cs typeface="Times New Roman" pitchFamily="18" charset="0"/>
            </a:endParaRPr>
          </a:p>
        </p:txBody>
      </p:sp>
      <p:sp>
        <p:nvSpPr>
          <p:cNvPr id="21520" name="Line 16"/>
          <p:cNvSpPr>
            <a:spLocks noChangeShapeType="1"/>
          </p:cNvSpPr>
          <p:nvPr/>
        </p:nvSpPr>
        <p:spPr bwMode="auto">
          <a:xfrm flipH="1">
            <a:off x="6473825" y="2646364"/>
            <a:ext cx="0" cy="236537"/>
          </a:xfrm>
          <a:prstGeom prst="line">
            <a:avLst/>
          </a:prstGeom>
          <a:noFill/>
          <a:ln w="28575">
            <a:solidFill>
              <a:schemeClr val="tx1"/>
            </a:solidFill>
            <a:round/>
            <a:headEnd/>
            <a:tailEnd/>
          </a:ln>
        </p:spPr>
        <p:txBody>
          <a:bodyPr/>
          <a:lstStyle/>
          <a:p>
            <a:endParaRPr lang="ru-RU"/>
          </a:p>
        </p:txBody>
      </p:sp>
      <p:sp>
        <p:nvSpPr>
          <p:cNvPr id="21521" name="Line 17"/>
          <p:cNvSpPr>
            <a:spLocks noChangeShapeType="1"/>
          </p:cNvSpPr>
          <p:nvPr/>
        </p:nvSpPr>
        <p:spPr bwMode="auto">
          <a:xfrm>
            <a:off x="6497638" y="3733801"/>
            <a:ext cx="0" cy="269875"/>
          </a:xfrm>
          <a:prstGeom prst="line">
            <a:avLst/>
          </a:prstGeom>
          <a:noFill/>
          <a:ln w="28575">
            <a:solidFill>
              <a:schemeClr val="tx1"/>
            </a:solidFill>
            <a:round/>
            <a:headEnd/>
            <a:tailEnd/>
          </a:ln>
        </p:spPr>
        <p:txBody>
          <a:bodyPr/>
          <a:lstStyle/>
          <a:p>
            <a:endParaRPr lang="ru-RU"/>
          </a:p>
        </p:txBody>
      </p:sp>
      <p:sp>
        <p:nvSpPr>
          <p:cNvPr id="21522" name="Line 18"/>
          <p:cNvSpPr>
            <a:spLocks noChangeShapeType="1"/>
          </p:cNvSpPr>
          <p:nvPr/>
        </p:nvSpPr>
        <p:spPr bwMode="auto">
          <a:xfrm flipV="1">
            <a:off x="7694614" y="2278063"/>
            <a:ext cx="168275" cy="0"/>
          </a:xfrm>
          <a:prstGeom prst="line">
            <a:avLst/>
          </a:prstGeom>
          <a:noFill/>
          <a:ln w="28575">
            <a:solidFill>
              <a:schemeClr val="tx1"/>
            </a:solidFill>
            <a:round/>
            <a:headEnd/>
            <a:tailEnd/>
          </a:ln>
        </p:spPr>
        <p:txBody>
          <a:bodyPr/>
          <a:lstStyle/>
          <a:p>
            <a:endParaRPr lang="ru-RU"/>
          </a:p>
        </p:txBody>
      </p:sp>
      <p:sp>
        <p:nvSpPr>
          <p:cNvPr id="23" name="Rectangle 6"/>
          <p:cNvSpPr>
            <a:spLocks noChangeArrowheads="1"/>
          </p:cNvSpPr>
          <p:nvPr/>
        </p:nvSpPr>
        <p:spPr bwMode="auto">
          <a:xfrm>
            <a:off x="5400675" y="5092701"/>
            <a:ext cx="2293938" cy="76517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57150" cmpd="thinThick">
            <a:solidFill>
              <a:schemeClr val="tx1"/>
            </a:solidFill>
            <a:miter lim="800000"/>
            <a:headEnd/>
            <a:tailEnd/>
          </a:ln>
          <a:effectLst/>
        </p:spPr>
        <p:txBody>
          <a:bodyPr wrap="none" anchor="ctr"/>
          <a:lstStyle/>
          <a:p>
            <a:pPr algn="ctr">
              <a:defRPr/>
            </a:pPr>
            <a:r>
              <a:rPr lang="en-US" sz="1600" dirty="0">
                <a:effectLst>
                  <a:outerShdw blurRad="38100" dist="38100" dir="2700000" algn="tl">
                    <a:srgbClr val="000000">
                      <a:alpha val="43137"/>
                    </a:srgbClr>
                  </a:outerShdw>
                </a:effectLst>
                <a:latin typeface="Century Schoolbook"/>
                <a:cs typeface="Times New Roman" pitchFamily="18" charset="0"/>
              </a:rPr>
              <a:t>red</a:t>
            </a:r>
            <a:r>
              <a:rPr lang="uk-UA" sz="1600" dirty="0">
                <a:effectLst>
                  <a:outerShdw blurRad="38100" dist="38100" dir="2700000" algn="tl">
                    <a:srgbClr val="000000">
                      <a:alpha val="43137"/>
                    </a:srgbClr>
                  </a:outerShdw>
                </a:effectLst>
                <a:latin typeface="Century Schoolbook"/>
                <a:cs typeface="Times New Roman" pitchFamily="18" charset="0"/>
              </a:rPr>
              <a:t> </a:t>
            </a:r>
          </a:p>
          <a:p>
            <a:pPr algn="ctr">
              <a:defRPr/>
            </a:pPr>
            <a:r>
              <a:rPr lang="uk-UA" sz="1600" i="1" dirty="0">
                <a:effectLst>
                  <a:outerShdw blurRad="38100" dist="38100" dir="2700000" algn="tl">
                    <a:srgbClr val="000000">
                      <a:alpha val="43137"/>
                    </a:srgbClr>
                  </a:outerShdw>
                </a:effectLst>
                <a:latin typeface="Century Schoolbook"/>
                <a:cs typeface="Times New Roman" pitchFamily="18" charset="0"/>
              </a:rPr>
              <a:t>(</a:t>
            </a:r>
            <a:r>
              <a:rPr lang="en-US" sz="1600" i="1" dirty="0">
                <a:effectLst>
                  <a:outerShdw blurRad="38100" dist="38100" dir="2700000" algn="tl">
                    <a:srgbClr val="000000">
                      <a:alpha val="43137"/>
                    </a:srgbClr>
                  </a:outerShdw>
                </a:effectLst>
                <a:latin typeface="Century Schoolbook"/>
                <a:cs typeface="Times New Roman" pitchFamily="18" charset="0"/>
              </a:rPr>
              <a:t>real threat</a:t>
            </a:r>
            <a:r>
              <a:rPr lang="uk-UA" sz="1600" i="1" dirty="0">
                <a:effectLst>
                  <a:outerShdw blurRad="38100" dist="38100" dir="2700000" algn="tl">
                    <a:srgbClr val="000000">
                      <a:alpha val="43137"/>
                    </a:srgbClr>
                  </a:outerShdw>
                </a:effectLst>
                <a:latin typeface="Century Schoolbook"/>
                <a:cs typeface="Times New Roman" pitchFamily="18" charset="0"/>
              </a:rPr>
              <a:t>)</a:t>
            </a:r>
            <a:endParaRPr lang="uk-UA" sz="1600" i="1" dirty="0">
              <a:effectLst>
                <a:outerShdw blurRad="38100" dist="38100" dir="2700000" algn="tl">
                  <a:srgbClr val="000000">
                    <a:alpha val="43137"/>
                  </a:srgbClr>
                </a:outerShdw>
              </a:effectLst>
              <a:latin typeface="Century Schoolbook"/>
            </a:endParaRPr>
          </a:p>
        </p:txBody>
      </p:sp>
      <p:sp>
        <p:nvSpPr>
          <p:cNvPr id="21524" name="Line 17"/>
          <p:cNvSpPr>
            <a:spLocks noChangeShapeType="1"/>
          </p:cNvSpPr>
          <p:nvPr/>
        </p:nvSpPr>
        <p:spPr bwMode="auto">
          <a:xfrm>
            <a:off x="6518275" y="4783139"/>
            <a:ext cx="0" cy="269875"/>
          </a:xfrm>
          <a:prstGeom prst="line">
            <a:avLst/>
          </a:prstGeom>
          <a:noFill/>
          <a:ln w="28575">
            <a:solidFill>
              <a:schemeClr val="tx1"/>
            </a:solidFill>
            <a:round/>
            <a:headEnd/>
            <a:tailEnd/>
          </a:ln>
        </p:spPr>
        <p:txBody>
          <a:bodyPr/>
          <a:lstStyle/>
          <a:p>
            <a:endParaRPr lang="ru-RU"/>
          </a:p>
        </p:txBody>
      </p:sp>
      <p:sp>
        <p:nvSpPr>
          <p:cNvPr id="25" name="Rectangle 9"/>
          <p:cNvSpPr>
            <a:spLocks noChangeArrowheads="1"/>
          </p:cNvSpPr>
          <p:nvPr/>
        </p:nvSpPr>
        <p:spPr bwMode="auto">
          <a:xfrm>
            <a:off x="7881967" y="5076843"/>
            <a:ext cx="2879725" cy="7588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solidFill>
              <a:schemeClr val="tx1"/>
            </a:solidFill>
            <a:miter lim="800000"/>
            <a:headEnd/>
            <a:tailEnd/>
          </a:ln>
          <a:effectLst/>
        </p:spPr>
        <p:txBody>
          <a:bodyPr wrap="none" anchor="ctr"/>
          <a:lstStyle/>
          <a:p>
            <a:pPr algn="ctr">
              <a:defRPr/>
            </a:pPr>
            <a:r>
              <a:rPr lang="en-US" sz="1400" b="1" dirty="0">
                <a:solidFill>
                  <a:schemeClr val="bg1"/>
                </a:solidFill>
                <a:latin typeface="Century Schoolbook"/>
                <a:cs typeface="Times New Roman" pitchFamily="18" charset="0"/>
              </a:rPr>
              <a:t>When the terrorist attack</a:t>
            </a:r>
          </a:p>
          <a:p>
            <a:pPr algn="ctr">
              <a:defRPr/>
            </a:pPr>
            <a:r>
              <a:rPr lang="en-US" sz="1400" b="1" dirty="0">
                <a:solidFill>
                  <a:schemeClr val="bg1"/>
                </a:solidFill>
                <a:latin typeface="Century Schoolbook"/>
                <a:cs typeface="Times New Roman" pitchFamily="18" charset="0"/>
              </a:rPr>
              <a:t>occurred.</a:t>
            </a:r>
            <a:endParaRPr lang="uk-UA" sz="1400" b="1" dirty="0">
              <a:solidFill>
                <a:schemeClr val="bg1"/>
              </a:solidFill>
              <a:latin typeface="Century Schoolbook"/>
              <a:cs typeface="Times New Roman" pitchFamily="18" charset="0"/>
            </a:endParaRPr>
          </a:p>
        </p:txBody>
      </p:sp>
      <p:sp>
        <p:nvSpPr>
          <p:cNvPr id="21528" name="Line 18"/>
          <p:cNvSpPr>
            <a:spLocks noChangeShapeType="1"/>
          </p:cNvSpPr>
          <p:nvPr/>
        </p:nvSpPr>
        <p:spPr bwMode="auto">
          <a:xfrm flipV="1">
            <a:off x="7712076" y="3303588"/>
            <a:ext cx="169863" cy="0"/>
          </a:xfrm>
          <a:prstGeom prst="line">
            <a:avLst/>
          </a:prstGeom>
          <a:noFill/>
          <a:ln w="28575">
            <a:solidFill>
              <a:schemeClr val="tx1"/>
            </a:solidFill>
            <a:round/>
            <a:headEnd/>
            <a:tailEnd/>
          </a:ln>
        </p:spPr>
        <p:txBody>
          <a:bodyPr/>
          <a:lstStyle/>
          <a:p>
            <a:endParaRPr lang="ru-RU"/>
          </a:p>
        </p:txBody>
      </p:sp>
      <p:sp>
        <p:nvSpPr>
          <p:cNvPr id="21529" name="Line 18"/>
          <p:cNvSpPr>
            <a:spLocks noChangeShapeType="1"/>
          </p:cNvSpPr>
          <p:nvPr/>
        </p:nvSpPr>
        <p:spPr bwMode="auto">
          <a:xfrm flipV="1">
            <a:off x="7712076" y="4395789"/>
            <a:ext cx="169863" cy="1587"/>
          </a:xfrm>
          <a:prstGeom prst="line">
            <a:avLst/>
          </a:prstGeom>
          <a:noFill/>
          <a:ln w="28575">
            <a:solidFill>
              <a:schemeClr val="tx1"/>
            </a:solidFill>
            <a:round/>
            <a:headEnd/>
            <a:tailEnd/>
          </a:ln>
        </p:spPr>
        <p:txBody>
          <a:bodyPr/>
          <a:lstStyle/>
          <a:p>
            <a:endParaRPr lang="ru-RU"/>
          </a:p>
        </p:txBody>
      </p:sp>
      <p:sp>
        <p:nvSpPr>
          <p:cNvPr id="21530" name="Line 18"/>
          <p:cNvSpPr>
            <a:spLocks noChangeShapeType="1"/>
          </p:cNvSpPr>
          <p:nvPr/>
        </p:nvSpPr>
        <p:spPr bwMode="auto">
          <a:xfrm flipV="1">
            <a:off x="7712076" y="5454650"/>
            <a:ext cx="169863" cy="1588"/>
          </a:xfrm>
          <a:prstGeom prst="line">
            <a:avLst/>
          </a:prstGeom>
          <a:noFill/>
          <a:ln w="28575">
            <a:solidFill>
              <a:schemeClr val="tx1"/>
            </a:solidFill>
            <a:round/>
            <a:headEnd/>
            <a:tailEnd/>
          </a:ln>
        </p:spPr>
        <p:txBody>
          <a:bodyPr/>
          <a:lstStyle/>
          <a:p>
            <a:endParaRPr lang="ru-RU"/>
          </a:p>
        </p:txBody>
      </p:sp>
      <p:sp>
        <p:nvSpPr>
          <p:cNvPr id="29" name="Прямоугольник 28"/>
          <p:cNvSpPr/>
          <p:nvPr/>
        </p:nvSpPr>
        <p:spPr>
          <a:xfrm>
            <a:off x="1595406" y="814313"/>
            <a:ext cx="9001156" cy="553998"/>
          </a:xfrm>
          <a:prstGeom prst="rect">
            <a:avLst/>
          </a:prstGeom>
        </p:spPr>
        <p:txBody>
          <a:bodyPr>
            <a:spAutoFit/>
          </a:bodyPr>
          <a:lstStyle/>
          <a:p>
            <a:pPr algn="ctr">
              <a:defRPr/>
            </a:pPr>
            <a:r>
              <a:rPr lang="en-US" sz="3000" b="1" cap="all" dirty="0">
                <a:effectLst>
                  <a:outerShdw blurRad="38100" dist="38100" dir="2700000" algn="tl">
                    <a:srgbClr val="000000">
                      <a:alpha val="43137"/>
                    </a:srgbClr>
                  </a:outerShdw>
                </a:effectLst>
                <a:latin typeface="Century Schoolbook"/>
              </a:rPr>
              <a:t>Terrorist threat levels</a:t>
            </a:r>
            <a:endParaRPr lang="uk-UA" sz="3000" b="1" cap="all" dirty="0">
              <a:effectLst>
                <a:outerShdw blurRad="38100" dist="38100" dir="2700000" algn="tl">
                  <a:srgbClr val="000000">
                    <a:alpha val="43137"/>
                  </a:srgbClr>
                </a:outerShdw>
              </a:effectLst>
              <a:latin typeface="Century Schoolbook"/>
            </a:endParaRPr>
          </a:p>
        </p:txBody>
      </p:sp>
      <p:pic>
        <p:nvPicPr>
          <p:cNvPr id="22" name="Рисунок 21"/>
          <p:cNvPicPr>
            <a:picLocks noChangeAspect="1"/>
          </p:cNvPicPr>
          <p:nvPr/>
        </p:nvPicPr>
        <p:blipFill>
          <a:blip r:embed="rId5"/>
          <a:stretch>
            <a:fillRect/>
          </a:stretch>
        </p:blipFill>
        <p:spPr>
          <a:xfrm>
            <a:off x="10279634" y="141483"/>
            <a:ext cx="994979" cy="100800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8FCFF6"/>
            </a:solidFill>
          </a:ln>
        </p:spPr>
      </p:pic>
    </p:spTree>
    <p:extLst>
      <p:ext uri="{BB962C8B-B14F-4D97-AF65-F5344CB8AC3E}">
        <p14:creationId xmlns:p14="http://schemas.microsoft.com/office/powerpoint/2010/main" val="84079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5021" y="619857"/>
            <a:ext cx="4995278" cy="553998"/>
          </a:xfrm>
          <a:prstGeom prst="rect">
            <a:avLst/>
          </a:prstGeom>
        </p:spPr>
        <p:txBody>
          <a:bodyPr wrap="none">
            <a:spAutoFit/>
          </a:bodyPr>
          <a:lstStyle/>
          <a:p>
            <a:r>
              <a:rPr lang="en-US" sz="3000" b="1" kern="0" cap="all" dirty="0">
                <a:effectLst>
                  <a:outerShdw blurRad="38100" dist="38100" dir="2700000" algn="tl">
                    <a:srgbClr val="000000">
                      <a:alpha val="43137"/>
                    </a:srgbClr>
                  </a:outerShdw>
                </a:effectLst>
                <a:latin typeface="Century Schoolbook"/>
                <a:cs typeface="Times New Roman" panose="02020603050405020304" pitchFamily="18" charset="0"/>
              </a:rPr>
              <a:t>Main tasks of the ATC</a:t>
            </a:r>
            <a:endParaRPr lang="uk-UA" sz="3000" kern="0" cap="all" dirty="0">
              <a:effectLst>
                <a:outerShdw blurRad="38100" dist="38100" dir="2700000" algn="tl">
                  <a:srgbClr val="000000">
                    <a:alpha val="43137"/>
                  </a:srgbClr>
                </a:outerShdw>
              </a:effectLst>
              <a:latin typeface="Century Schoolbook"/>
            </a:endParaRPr>
          </a:p>
        </p:txBody>
      </p:sp>
      <p:sp>
        <p:nvSpPr>
          <p:cNvPr id="3" name="Прямоугольник 2"/>
          <p:cNvSpPr/>
          <p:nvPr/>
        </p:nvSpPr>
        <p:spPr>
          <a:xfrm>
            <a:off x="899160" y="1492805"/>
            <a:ext cx="10287000" cy="4247317"/>
          </a:xfrm>
          <a:prstGeom prst="rect">
            <a:avLst/>
          </a:prstGeom>
        </p:spPr>
        <p:txBody>
          <a:bodyPr wrap="square">
            <a:spAutoFit/>
          </a:bodyPr>
          <a:lstStyle/>
          <a:p>
            <a:pPr marL="342900" lvl="0" indent="-342900" algn="just">
              <a:spcAft>
                <a:spcPts val="1800"/>
              </a:spcAft>
              <a:buFont typeface="Wingdings" panose="05000000000000000000" pitchFamily="2" charset="2"/>
              <a:buChar char="v"/>
            </a:pPr>
            <a:r>
              <a:rPr lang="en-US" sz="2000" dirty="0">
                <a:latin typeface="Century Schoolbook"/>
              </a:rPr>
              <a:t>collects (in accordance with established procedure), summarizes, analyses </a:t>
            </a:r>
            <a:r>
              <a:rPr lang="uk-UA" sz="2000" dirty="0" smtClean="0">
                <a:latin typeface="Century Schoolbook"/>
              </a:rPr>
              <a:t/>
            </a:r>
            <a:br>
              <a:rPr lang="uk-UA" sz="2000" dirty="0" smtClean="0">
                <a:latin typeface="Century Schoolbook"/>
              </a:rPr>
            </a:br>
            <a:r>
              <a:rPr lang="en-US" sz="2000" dirty="0" smtClean="0">
                <a:latin typeface="Century Schoolbook"/>
              </a:rPr>
              <a:t>and </a:t>
            </a:r>
            <a:r>
              <a:rPr lang="en-US" sz="2000" dirty="0">
                <a:latin typeface="Century Schoolbook"/>
              </a:rPr>
              <a:t>estimates information on state and trends of terrorism spreading in Ukraine </a:t>
            </a:r>
            <a:r>
              <a:rPr lang="uk-UA" sz="2000" dirty="0" smtClean="0">
                <a:latin typeface="Century Schoolbook"/>
              </a:rPr>
              <a:t/>
            </a:r>
            <a:br>
              <a:rPr lang="uk-UA" sz="2000" dirty="0" smtClean="0">
                <a:latin typeface="Century Schoolbook"/>
              </a:rPr>
            </a:br>
            <a:r>
              <a:rPr lang="en-US" sz="2000" dirty="0" smtClean="0">
                <a:latin typeface="Century Schoolbook"/>
              </a:rPr>
              <a:t>and </a:t>
            </a:r>
            <a:r>
              <a:rPr lang="en-US" sz="2000" dirty="0">
                <a:latin typeface="Century Schoolbook"/>
              </a:rPr>
              <a:t>abroad, develops conceptual framework and </a:t>
            </a:r>
            <a:r>
              <a:rPr lang="en-US" sz="2000" dirty="0" smtClean="0">
                <a:latin typeface="Century Schoolbook"/>
              </a:rPr>
              <a:t>programs </a:t>
            </a:r>
            <a:r>
              <a:rPr lang="en-US" sz="2000" dirty="0">
                <a:latin typeface="Century Schoolbook"/>
              </a:rPr>
              <a:t>of combating terrorism, </a:t>
            </a:r>
            <a:r>
              <a:rPr lang="uk-UA" sz="2000" dirty="0" smtClean="0">
                <a:latin typeface="Century Schoolbook"/>
              </a:rPr>
              <a:t/>
            </a:r>
            <a:br>
              <a:rPr lang="uk-UA" sz="2000" dirty="0" smtClean="0">
                <a:latin typeface="Century Schoolbook"/>
              </a:rPr>
            </a:br>
            <a:r>
              <a:rPr lang="en-US" sz="2000" dirty="0" smtClean="0">
                <a:latin typeface="Century Schoolbook"/>
              </a:rPr>
              <a:t>as </a:t>
            </a:r>
            <a:r>
              <a:rPr lang="en-US" sz="2000" dirty="0">
                <a:latin typeface="Century Schoolbook"/>
              </a:rPr>
              <a:t>well as recommendations, aimed at efficiency improvements concerning measures of detection and elimination of conditions that contribute to conduction of terrorist acts or other crimes committed with terrorist purpose;</a:t>
            </a:r>
            <a:endParaRPr lang="uk-UA" sz="2000" dirty="0">
              <a:latin typeface="Century Schoolbook"/>
            </a:endParaRPr>
          </a:p>
          <a:p>
            <a:pPr marL="342900" lvl="0" indent="-342900" algn="just">
              <a:spcAft>
                <a:spcPts val="1800"/>
              </a:spcAft>
              <a:buFont typeface="Wingdings" panose="05000000000000000000" pitchFamily="2" charset="2"/>
              <a:buChar char="v"/>
            </a:pPr>
            <a:r>
              <a:rPr lang="en-US" sz="2000" dirty="0">
                <a:latin typeface="Century Schoolbook"/>
              </a:rPr>
              <a:t>coordinates and organizes preparation of antiterrorist actors on conducting antiterrorist measures, gives methodological assistance and recommendations </a:t>
            </a:r>
            <a:r>
              <a:rPr lang="en-US" sz="2000" dirty="0" smtClean="0">
                <a:latin typeface="Century Schoolbook"/>
              </a:rPr>
              <a:t>on detection and </a:t>
            </a:r>
            <a:r>
              <a:rPr lang="en-US" sz="2000" dirty="0">
                <a:latin typeface="Century Schoolbook"/>
              </a:rPr>
              <a:t>elimination of reasons and conditions, conducive to terrorism or other crimes committed with terrorist purpose;</a:t>
            </a:r>
            <a:endParaRPr lang="uk-UA" sz="2000" dirty="0">
              <a:latin typeface="Century Schoolbook"/>
            </a:endParaRPr>
          </a:p>
          <a:p>
            <a:pPr marL="342900" indent="-342900" algn="just">
              <a:spcAft>
                <a:spcPts val="1800"/>
              </a:spcAft>
              <a:buFont typeface="Wingdings" panose="05000000000000000000" pitchFamily="2" charset="2"/>
              <a:buChar char="v"/>
            </a:pPr>
            <a:r>
              <a:rPr lang="en-US" sz="2000" dirty="0">
                <a:latin typeface="Century Schoolbook"/>
              </a:rPr>
              <a:t>develops propositions on legislation improvements in the sphere of combating terrorism.</a:t>
            </a:r>
            <a:endParaRPr lang="uk-UA" sz="2000" dirty="0">
              <a:effectLst/>
              <a:latin typeface="Century Schoolbook"/>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308210" y="115857"/>
            <a:ext cx="994979" cy="100800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8FCFF6"/>
            </a:solidFill>
          </a:ln>
        </p:spPr>
      </p:pic>
    </p:spTree>
    <p:extLst>
      <p:ext uri="{BB962C8B-B14F-4D97-AF65-F5344CB8AC3E}">
        <p14:creationId xmlns:p14="http://schemas.microsoft.com/office/powerpoint/2010/main" val="118616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340" y="531013"/>
            <a:ext cx="7863840" cy="1520190"/>
          </a:xfrm>
        </p:spPr>
        <p:txBody>
          <a:bodyPr/>
          <a:lstStyle/>
          <a:p>
            <a:pPr algn="just"/>
            <a:r>
              <a:rPr lang="en-US" sz="2000" dirty="0">
                <a:latin typeface="Century Schoolbook" panose="02040604050505020304"/>
              </a:rPr>
              <a:t>As a result of practical trainings (in the form of table-top, special tactical and field trainings) of Antiterrorist Center at the SSU that was dedicated to terrorist threats and challenges, the following problematic issuers in organization of antiterrorist protection of CBRN materials were detected</a:t>
            </a:r>
            <a:r>
              <a:rPr lang="uk-UA" sz="2000" dirty="0" smtClean="0">
                <a:latin typeface="Century Schoolbook" panose="02040604050505020304" pitchFamily="18" charset="0"/>
              </a:rPr>
              <a:t>:</a:t>
            </a:r>
            <a:endParaRPr lang="uk-UA" sz="2000" dirty="0"/>
          </a:p>
        </p:txBody>
      </p:sp>
      <p:sp>
        <p:nvSpPr>
          <p:cNvPr id="4" name="Текст 3"/>
          <p:cNvSpPr>
            <a:spLocks noGrp="1"/>
          </p:cNvSpPr>
          <p:nvPr>
            <p:ph type="body" sz="half" idx="2"/>
          </p:nvPr>
        </p:nvSpPr>
        <p:spPr>
          <a:xfrm>
            <a:off x="815340" y="2267904"/>
            <a:ext cx="7728585" cy="4209097"/>
          </a:xfrm>
        </p:spPr>
        <p:txBody>
          <a:bodyPr>
            <a:normAutofit fontScale="32500" lnSpcReduction="20000"/>
          </a:bodyPr>
          <a:lstStyle/>
          <a:p>
            <a:pPr marL="342900" lvl="0" indent="-342900" algn="just">
              <a:lnSpc>
                <a:spcPct val="120000"/>
              </a:lnSpc>
              <a:spcBef>
                <a:spcPts val="0"/>
              </a:spcBef>
              <a:spcAft>
                <a:spcPts val="1200"/>
              </a:spcAft>
              <a:buFont typeface="Wingdings" panose="05000000000000000000" pitchFamily="2" charset="2"/>
              <a:buChar char="v"/>
            </a:pPr>
            <a:r>
              <a:rPr lang="en-US" sz="4900" dirty="0">
                <a:latin typeface="Century Schoolbook" panose="02040604050505020304"/>
              </a:rPr>
              <a:t>negative impact of human factor in case of detection of suspicious CBRN materials and related people, inattention</a:t>
            </a:r>
            <a:r>
              <a:rPr lang="en-US" sz="4900" dirty="0" smtClean="0">
                <a:latin typeface="Century Schoolbook" panose="02040604050505020304"/>
              </a:rPr>
              <a:t>, </a:t>
            </a:r>
            <a:r>
              <a:rPr lang="en-US" sz="4900" dirty="0">
                <a:latin typeface="Century Schoolbook" panose="02040604050505020304"/>
              </a:rPr>
              <a:t>insufficient level of special knowledge, practical skills, lack of response protocols;</a:t>
            </a:r>
            <a:endParaRPr lang="uk-UA" sz="4900" dirty="0"/>
          </a:p>
          <a:p>
            <a:pPr marL="342900" lvl="0" indent="-342900" algn="just">
              <a:lnSpc>
                <a:spcPct val="120000"/>
              </a:lnSpc>
              <a:spcBef>
                <a:spcPts val="0"/>
              </a:spcBef>
              <a:spcAft>
                <a:spcPts val="1200"/>
              </a:spcAft>
              <a:buFont typeface="Wingdings" panose="05000000000000000000" pitchFamily="2" charset="2"/>
              <a:buChar char="v"/>
            </a:pPr>
            <a:r>
              <a:rPr lang="en-US" sz="4900" dirty="0">
                <a:latin typeface="Century Schoolbook" panose="02040604050505020304"/>
              </a:rPr>
              <a:t>underfunding of new and modernized means of detection, identification, signaling and communication;</a:t>
            </a:r>
            <a:endParaRPr lang="uk-UA" sz="4900" dirty="0"/>
          </a:p>
          <a:p>
            <a:pPr marL="342900" lvl="0" indent="-342900" algn="just">
              <a:lnSpc>
                <a:spcPct val="120000"/>
              </a:lnSpc>
              <a:spcBef>
                <a:spcPts val="0"/>
              </a:spcBef>
              <a:spcAft>
                <a:spcPts val="1200"/>
              </a:spcAft>
              <a:buFont typeface="Wingdings" panose="05000000000000000000" pitchFamily="2" charset="2"/>
              <a:buChar char="v"/>
            </a:pPr>
            <a:r>
              <a:rPr lang="en-US" sz="4900" dirty="0">
                <a:latin typeface="Century Schoolbook" panose="02040604050505020304"/>
              </a:rPr>
              <a:t>insufficient material and technical supply of personnel protective equipment </a:t>
            </a:r>
            <a:r>
              <a:rPr lang="uk-UA" sz="4900" dirty="0" smtClean="0">
                <a:latin typeface="Century Schoolbook" panose="02040604050505020304"/>
              </a:rPr>
              <a:t/>
            </a:r>
            <a:br>
              <a:rPr lang="uk-UA" sz="4900" dirty="0" smtClean="0">
                <a:latin typeface="Century Schoolbook" panose="02040604050505020304"/>
              </a:rPr>
            </a:br>
            <a:r>
              <a:rPr lang="en-US" sz="4900" dirty="0" smtClean="0">
                <a:latin typeface="Century Schoolbook" panose="02040604050505020304"/>
              </a:rPr>
              <a:t>for </a:t>
            </a:r>
            <a:r>
              <a:rPr lang="en-US" sz="4900" dirty="0">
                <a:latin typeface="Century Schoolbook" panose="02040604050505020304"/>
              </a:rPr>
              <a:t>those involved in reaction and liquidation of possible negative consequences;</a:t>
            </a:r>
            <a:endParaRPr lang="uk-UA" sz="4900" dirty="0"/>
          </a:p>
          <a:p>
            <a:pPr marL="342900" lvl="0" indent="-342900" algn="just">
              <a:lnSpc>
                <a:spcPct val="120000"/>
              </a:lnSpc>
              <a:spcBef>
                <a:spcPts val="0"/>
              </a:spcBef>
              <a:spcAft>
                <a:spcPts val="1200"/>
              </a:spcAft>
              <a:buFont typeface="Wingdings" panose="05000000000000000000" pitchFamily="2" charset="2"/>
              <a:buChar char="v"/>
            </a:pPr>
            <a:r>
              <a:rPr lang="en-US" sz="4900" dirty="0">
                <a:latin typeface="Century Schoolbook" panose="02040604050505020304"/>
              </a:rPr>
              <a:t>absence of targeted financial support mechanism for modern means </a:t>
            </a:r>
            <a:r>
              <a:rPr lang="uk-UA" sz="4900" dirty="0" smtClean="0">
                <a:latin typeface="Century Schoolbook" panose="02040604050505020304"/>
              </a:rPr>
              <a:t/>
            </a:r>
            <a:br>
              <a:rPr lang="uk-UA" sz="4900" dirty="0" smtClean="0">
                <a:latin typeface="Century Schoolbook" panose="02040604050505020304"/>
              </a:rPr>
            </a:br>
            <a:r>
              <a:rPr lang="en-US" sz="4900" dirty="0" smtClean="0">
                <a:latin typeface="Century Schoolbook" panose="02040604050505020304"/>
              </a:rPr>
              <a:t>of </a:t>
            </a:r>
            <a:r>
              <a:rPr lang="en-US" sz="4900" dirty="0">
                <a:latin typeface="Century Schoolbook" panose="02040604050505020304"/>
              </a:rPr>
              <a:t>detection, communication and individual protection on the state level;</a:t>
            </a:r>
            <a:endParaRPr lang="uk-UA" sz="4900" dirty="0"/>
          </a:p>
          <a:p>
            <a:pPr marL="342900" lvl="0" indent="-342900" algn="just">
              <a:lnSpc>
                <a:spcPct val="120000"/>
              </a:lnSpc>
              <a:spcBef>
                <a:spcPts val="0"/>
              </a:spcBef>
              <a:spcAft>
                <a:spcPts val="1200"/>
              </a:spcAft>
              <a:buFont typeface="Wingdings" panose="05000000000000000000" pitchFamily="2" charset="2"/>
              <a:buChar char="v"/>
            </a:pPr>
            <a:r>
              <a:rPr lang="en-US" sz="4900" dirty="0">
                <a:latin typeface="Century Schoolbook" panose="02040604050505020304"/>
              </a:rPr>
              <a:t>gaps and legal conflicts concerning mechanism that regulates coordination </a:t>
            </a:r>
            <a:r>
              <a:rPr lang="uk-UA" sz="4900" dirty="0" smtClean="0">
                <a:latin typeface="Century Schoolbook" panose="02040604050505020304"/>
              </a:rPr>
              <a:t/>
            </a:r>
            <a:br>
              <a:rPr lang="uk-UA" sz="4900" dirty="0" smtClean="0">
                <a:latin typeface="Century Schoolbook" panose="02040604050505020304"/>
              </a:rPr>
            </a:br>
            <a:r>
              <a:rPr lang="en-US" sz="4900" dirty="0" smtClean="0">
                <a:latin typeface="Century Schoolbook" panose="02040604050505020304"/>
              </a:rPr>
              <a:t>of </a:t>
            </a:r>
            <a:r>
              <a:rPr lang="en-US" sz="4900" dirty="0">
                <a:latin typeface="Century Schoolbook" panose="02040604050505020304"/>
              </a:rPr>
              <a:t>involved forces in case of detection of radioactive or nuclear materials trafficking</a:t>
            </a:r>
            <a:r>
              <a:rPr lang="en-US" sz="3800" dirty="0">
                <a:latin typeface="Century Schoolbook" panose="02040604050505020304"/>
              </a:rPr>
              <a:t>.</a:t>
            </a:r>
            <a:endParaRPr lang="uk-UA" sz="3800" dirty="0"/>
          </a:p>
          <a:p>
            <a:endParaRPr lang="uk-UA" dirty="0"/>
          </a:p>
        </p:txBody>
      </p:sp>
      <p:pic>
        <p:nvPicPr>
          <p:cNvPr id="5" name="Объект 4" descr="CBRN training during COVID operations help maintain battle readiness &gt; Air  Mobility Command &gt; Display"/>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32520" y="4632962"/>
            <a:ext cx="3075063" cy="1844039"/>
          </a:xfrm>
          <a:prstGeom prst="rect">
            <a:avLst/>
          </a:prstGeom>
          <a:noFill/>
          <a:ln>
            <a:noFill/>
          </a:ln>
        </p:spPr>
      </p:pic>
      <p:pic>
        <p:nvPicPr>
          <p:cNvPr id="6" name="Рисунок 5" descr="NATO - News: Des experts planchent sur les menaces chimiques, biologiques,  radiologiques et nucléaires, 22-Oct.-2013"/>
          <p:cNvPicPr/>
          <p:nvPr/>
        </p:nvPicPr>
        <p:blipFill>
          <a:blip r:embed="rId3">
            <a:extLst>
              <a:ext uri="{28A0092B-C50C-407E-A947-70E740481C1C}">
                <a14:useLocalDpi xmlns:a14="http://schemas.microsoft.com/office/drawing/2010/main" val="0"/>
              </a:ext>
            </a:extLst>
          </a:blip>
          <a:srcRect/>
          <a:stretch>
            <a:fillRect/>
          </a:stretch>
        </p:blipFill>
        <p:spPr bwMode="auto">
          <a:xfrm>
            <a:off x="8732520" y="2873694"/>
            <a:ext cx="3075063" cy="1759268"/>
          </a:xfrm>
          <a:prstGeom prst="rect">
            <a:avLst/>
          </a:prstGeom>
          <a:noFill/>
          <a:ln>
            <a:noFill/>
          </a:ln>
        </p:spPr>
      </p:pic>
      <p:pic>
        <p:nvPicPr>
          <p:cNvPr id="7" name="Рисунок 6"/>
          <p:cNvPicPr>
            <a:picLocks noChangeAspect="1"/>
          </p:cNvPicPr>
          <p:nvPr/>
        </p:nvPicPr>
        <p:blipFill>
          <a:blip r:embed="rId4"/>
          <a:stretch>
            <a:fillRect/>
          </a:stretch>
        </p:blipFill>
        <p:spPr>
          <a:xfrm>
            <a:off x="8732519" y="1291108"/>
            <a:ext cx="3075063" cy="1580520"/>
          </a:xfrm>
          <a:prstGeom prst="rect">
            <a:avLst/>
          </a:prstGeom>
        </p:spPr>
      </p:pic>
      <p:pic>
        <p:nvPicPr>
          <p:cNvPr id="9" name="Рисунок 8"/>
          <p:cNvPicPr>
            <a:picLocks noChangeAspect="1"/>
          </p:cNvPicPr>
          <p:nvPr/>
        </p:nvPicPr>
        <p:blipFill>
          <a:blip r:embed="rId5"/>
          <a:stretch>
            <a:fillRect/>
          </a:stretch>
        </p:blipFill>
        <p:spPr>
          <a:xfrm>
            <a:off x="10284338" y="102868"/>
            <a:ext cx="994979" cy="100800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8FCFF6"/>
            </a:solidFill>
          </a:ln>
        </p:spPr>
      </p:pic>
    </p:spTree>
    <p:extLst>
      <p:ext uri="{BB962C8B-B14F-4D97-AF65-F5344CB8AC3E}">
        <p14:creationId xmlns:p14="http://schemas.microsoft.com/office/powerpoint/2010/main" val="1331102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8836" y="131799"/>
            <a:ext cx="7027375" cy="941098"/>
          </a:xfrm>
        </p:spPr>
        <p:txBody>
          <a:bodyPr/>
          <a:lstStyle/>
          <a:p>
            <a:pPr algn="ctr"/>
            <a:r>
              <a:rPr lang="en-US" sz="3000" b="1" kern="0" dirty="0">
                <a:effectLst>
                  <a:outerShdw blurRad="38100" dist="38100" dir="2700000" algn="tl">
                    <a:srgbClr val="000000">
                      <a:alpha val="43137"/>
                    </a:srgbClr>
                  </a:outerShdw>
                </a:effectLst>
                <a:latin typeface="Century Schoolbook" panose="02040604050505020304"/>
              </a:rPr>
              <a:t>Development prospects </a:t>
            </a:r>
            <a:r>
              <a:rPr lang="en-US" sz="3000" b="1" kern="0" dirty="0" smtClean="0">
                <a:effectLst>
                  <a:outerShdw blurRad="38100" dist="38100" dir="2700000" algn="tl">
                    <a:srgbClr val="000000">
                      <a:alpha val="43137"/>
                    </a:srgbClr>
                  </a:outerShdw>
                </a:effectLst>
                <a:latin typeface="Century Schoolbook" panose="02040604050505020304"/>
              </a:rPr>
              <a:t/>
            </a:r>
            <a:br>
              <a:rPr lang="en-US" sz="3000" b="1" kern="0" dirty="0" smtClean="0">
                <a:effectLst>
                  <a:outerShdw blurRad="38100" dist="38100" dir="2700000" algn="tl">
                    <a:srgbClr val="000000">
                      <a:alpha val="43137"/>
                    </a:srgbClr>
                  </a:outerShdw>
                </a:effectLst>
                <a:latin typeface="Century Schoolbook" panose="02040604050505020304"/>
              </a:rPr>
            </a:br>
            <a:r>
              <a:rPr lang="en-US" sz="3000" b="1" kern="0" dirty="0" smtClean="0">
                <a:effectLst>
                  <a:outerShdw blurRad="38100" dist="38100" dir="2700000" algn="tl">
                    <a:srgbClr val="000000">
                      <a:alpha val="43137"/>
                    </a:srgbClr>
                  </a:outerShdw>
                </a:effectLst>
                <a:latin typeface="Century Schoolbook" panose="02040604050505020304"/>
              </a:rPr>
              <a:t>of </a:t>
            </a:r>
            <a:r>
              <a:rPr lang="en-US" sz="3000" b="1" kern="0" dirty="0">
                <a:effectLst>
                  <a:outerShdw blurRad="38100" dist="38100" dir="2700000" algn="tl">
                    <a:srgbClr val="000000">
                      <a:alpha val="43137"/>
                    </a:srgbClr>
                  </a:outerShdw>
                </a:effectLst>
                <a:latin typeface="Century Schoolbook" panose="02040604050505020304"/>
              </a:rPr>
              <a:t>combating </a:t>
            </a:r>
            <a:r>
              <a:rPr lang="en-US" sz="3000" b="1" kern="0" dirty="0" smtClean="0">
                <a:effectLst>
                  <a:outerShdw blurRad="38100" dist="38100" dir="2700000" algn="tl">
                    <a:srgbClr val="000000">
                      <a:alpha val="43137"/>
                    </a:srgbClr>
                  </a:outerShdw>
                </a:effectLst>
                <a:latin typeface="Century Schoolbook" panose="02040604050505020304"/>
              </a:rPr>
              <a:t>CBRN-terrorism</a:t>
            </a:r>
            <a:r>
              <a:rPr lang="uk-UA" sz="3000" b="1" kern="0" dirty="0">
                <a:effectLst>
                  <a:outerShdw blurRad="38100" dist="38100" dir="2700000" algn="tl">
                    <a:srgbClr val="000000">
                      <a:alpha val="43137"/>
                    </a:srgbClr>
                  </a:outerShdw>
                </a:effectLst>
                <a:latin typeface="Century Schoolbook" panose="02040604050505020304"/>
              </a:rPr>
              <a:t>:</a:t>
            </a:r>
            <a:endParaRPr lang="uk-UA" sz="2000" kern="0" dirty="0">
              <a:latin typeface="Century Schoolbook" panose="02040604050505020304" pitchFamily="18" charset="0"/>
            </a:endParaRPr>
          </a:p>
        </p:txBody>
      </p:sp>
      <p:sp>
        <p:nvSpPr>
          <p:cNvPr id="4" name="Текст 3"/>
          <p:cNvSpPr>
            <a:spLocks noGrp="1"/>
          </p:cNvSpPr>
          <p:nvPr>
            <p:ph type="body" sz="half" idx="2"/>
          </p:nvPr>
        </p:nvSpPr>
        <p:spPr>
          <a:xfrm>
            <a:off x="951263" y="1287892"/>
            <a:ext cx="9844087" cy="3508697"/>
          </a:xfrm>
        </p:spPr>
        <p:txBody>
          <a:bodyPr>
            <a:noAutofit/>
          </a:bodyPr>
          <a:lstStyle/>
          <a:p>
            <a:pPr marL="285750" lvl="0" indent="-285750" algn="just">
              <a:buFont typeface="Wingdings" panose="05000000000000000000" pitchFamily="2" charset="2"/>
              <a:buChar char="v"/>
            </a:pPr>
            <a:r>
              <a:rPr lang="en-US" sz="1800" kern="0" spc="-30" dirty="0" smtClean="0">
                <a:latin typeface="Century Schoolbook" panose="02040604050505020304"/>
              </a:rPr>
              <a:t>increase </a:t>
            </a:r>
            <a:r>
              <a:rPr lang="en-US" sz="1800" kern="0" spc="-30" dirty="0">
                <a:latin typeface="Century Schoolbook" panose="02040604050505020304"/>
              </a:rPr>
              <a:t>the level of operational reaction of combating radioactive, chemical, biological threats on conduction mass events (due to clusters: intelligence and control, monitoring, search, identification);</a:t>
            </a:r>
            <a:endParaRPr lang="uk-UA" sz="1800" kern="0" spc="-30" dirty="0"/>
          </a:p>
          <a:p>
            <a:pPr marL="285750" lvl="0" indent="-285750" algn="just">
              <a:buFont typeface="Wingdings" panose="05000000000000000000" pitchFamily="2" charset="2"/>
              <a:buChar char="v"/>
            </a:pPr>
            <a:r>
              <a:rPr lang="uk-UA" sz="1800" kern="0" spc="-30" dirty="0" smtClean="0">
                <a:latin typeface="Century Schoolbook" panose="02040604050505020304"/>
              </a:rPr>
              <a:t>с</a:t>
            </a:r>
            <a:r>
              <a:rPr lang="en-US" sz="1800" kern="0" spc="-30" dirty="0" smtClean="0">
                <a:latin typeface="Century Schoolbook" panose="02040604050505020304"/>
              </a:rPr>
              <a:t>creation </a:t>
            </a:r>
            <a:r>
              <a:rPr lang="en-US" sz="1800" kern="0" spc="-30" dirty="0">
                <a:latin typeface="Century Schoolbook" panose="02040604050505020304"/>
              </a:rPr>
              <a:t>of functional unified system of notification and reaction in case of CBRN accident;</a:t>
            </a:r>
            <a:endParaRPr lang="uk-UA" sz="1800" kern="0" spc="-30" dirty="0"/>
          </a:p>
          <a:p>
            <a:pPr marL="285750" lvl="0" indent="-285750" algn="just">
              <a:buFont typeface="Wingdings" panose="05000000000000000000" pitchFamily="2" charset="2"/>
              <a:buChar char="v"/>
            </a:pPr>
            <a:r>
              <a:rPr lang="en-US" sz="1800" kern="0" spc="-30" dirty="0" smtClean="0">
                <a:latin typeface="Century Schoolbook" panose="02040604050505020304"/>
              </a:rPr>
              <a:t>improvement </a:t>
            </a:r>
            <a:r>
              <a:rPr lang="en-US" sz="1800" kern="0" spc="-30" dirty="0">
                <a:latin typeface="Century Schoolbook" panose="02040604050505020304"/>
              </a:rPr>
              <a:t>of legal basis;</a:t>
            </a:r>
            <a:endParaRPr lang="uk-UA" sz="1800" kern="0" spc="-30" dirty="0"/>
          </a:p>
          <a:p>
            <a:pPr marL="285750" lvl="0" indent="-285750" algn="just">
              <a:buFont typeface="Wingdings" panose="05000000000000000000" pitchFamily="2" charset="2"/>
              <a:buChar char="v"/>
            </a:pPr>
            <a:r>
              <a:rPr lang="en-US" sz="1800" kern="0" spc="-30" dirty="0" smtClean="0">
                <a:latin typeface="Century Schoolbook" panose="02040604050505020304"/>
              </a:rPr>
              <a:t>improvement </a:t>
            </a:r>
            <a:r>
              <a:rPr lang="en-US" sz="1800" kern="0" spc="-30" dirty="0">
                <a:latin typeface="Century Schoolbook" panose="02040604050505020304"/>
              </a:rPr>
              <a:t>of the expertise of subject matter forensics experts in order to develop abilities </a:t>
            </a:r>
            <a:r>
              <a:rPr lang="uk-UA" sz="1800" kern="0" spc="-30" dirty="0" smtClean="0">
                <a:latin typeface="Century Schoolbook" panose="02040604050505020304"/>
              </a:rPr>
              <a:t/>
            </a:r>
            <a:br>
              <a:rPr lang="uk-UA" sz="1800" kern="0" spc="-30" dirty="0" smtClean="0">
                <a:latin typeface="Century Schoolbook" panose="02040604050505020304"/>
              </a:rPr>
            </a:br>
            <a:r>
              <a:rPr lang="en-US" sz="1800" kern="0" spc="-30" dirty="0" smtClean="0">
                <a:latin typeface="Century Schoolbook" panose="02040604050505020304"/>
              </a:rPr>
              <a:t>on </a:t>
            </a:r>
            <a:r>
              <a:rPr lang="en-US" sz="1800" kern="0" spc="-30" dirty="0">
                <a:latin typeface="Century Schoolbook" panose="02040604050505020304"/>
              </a:rPr>
              <a:t>examinations of detected CNRN materials that were in illicit trafficking;</a:t>
            </a:r>
            <a:endParaRPr lang="uk-UA" sz="1800" kern="0" spc="-30" dirty="0"/>
          </a:p>
          <a:p>
            <a:pPr marL="285750" lvl="0" indent="-285750" algn="just">
              <a:buFont typeface="Wingdings" panose="05000000000000000000" pitchFamily="2" charset="2"/>
              <a:buChar char="v"/>
            </a:pPr>
            <a:r>
              <a:rPr lang="en-US" sz="1800" kern="0" spc="-30" dirty="0" smtClean="0">
                <a:latin typeface="Century Schoolbook" panose="02040604050505020304"/>
              </a:rPr>
              <a:t>organization </a:t>
            </a:r>
            <a:r>
              <a:rPr lang="en-US" sz="1800" kern="0" spc="-30" dirty="0">
                <a:latin typeface="Century Schoolbook" panose="02040604050505020304"/>
              </a:rPr>
              <a:t>of professional training of subject matter experts in the sphere of combating </a:t>
            </a:r>
            <a:r>
              <a:rPr lang="uk-UA" sz="1800" kern="0" spc="-30" dirty="0" smtClean="0">
                <a:latin typeface="Century Schoolbook" panose="02040604050505020304"/>
              </a:rPr>
              <a:t/>
            </a:r>
            <a:br>
              <a:rPr lang="uk-UA" sz="1800" kern="0" spc="-30" dirty="0" smtClean="0">
                <a:latin typeface="Century Schoolbook" panose="02040604050505020304"/>
              </a:rPr>
            </a:br>
            <a:r>
              <a:rPr lang="en-US" sz="1800" kern="0" spc="-30" dirty="0" smtClean="0">
                <a:latin typeface="Century Schoolbook" panose="02040604050505020304"/>
              </a:rPr>
              <a:t>CBRN </a:t>
            </a:r>
            <a:r>
              <a:rPr lang="en-US" sz="1800" kern="0" spc="-30" dirty="0">
                <a:latin typeface="Century Schoolbook" panose="02040604050505020304"/>
              </a:rPr>
              <a:t>terrorism. </a:t>
            </a:r>
            <a:endParaRPr lang="uk-UA" sz="1800" kern="0" spc="-30" dirty="0"/>
          </a:p>
          <a:p>
            <a:endParaRPr lang="uk-UA" sz="1700" dirty="0"/>
          </a:p>
        </p:txBody>
      </p:sp>
      <p:pic>
        <p:nvPicPr>
          <p:cNvPr id="8" name="Объект 7" descr="About CBRN-ITALY | CBRN-ITAL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4200" y="5258230"/>
            <a:ext cx="3143250" cy="1457325"/>
          </a:xfrm>
          <a:prstGeom prst="rect">
            <a:avLst/>
          </a:prstGeom>
          <a:noFill/>
          <a:ln>
            <a:noFill/>
          </a:ln>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787" y="5244995"/>
            <a:ext cx="2613831" cy="147056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553" y="5258230"/>
            <a:ext cx="2883310" cy="1457325"/>
          </a:xfrm>
          <a:prstGeom prst="rect">
            <a:avLst/>
          </a:prstGeom>
        </p:spPr>
      </p:pic>
      <p:pic>
        <p:nvPicPr>
          <p:cNvPr id="9" name="Рисунок 8"/>
          <p:cNvPicPr>
            <a:picLocks noChangeAspect="1"/>
          </p:cNvPicPr>
          <p:nvPr/>
        </p:nvPicPr>
        <p:blipFill>
          <a:blip r:embed="rId5"/>
          <a:stretch>
            <a:fillRect/>
          </a:stretch>
        </p:blipFill>
        <p:spPr>
          <a:xfrm>
            <a:off x="10297861" y="64897"/>
            <a:ext cx="994979" cy="100800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8FCFF6"/>
            </a:solidFill>
          </a:ln>
        </p:spPr>
      </p:pic>
    </p:spTree>
    <p:extLst>
      <p:ext uri="{BB962C8B-B14F-4D97-AF65-F5344CB8AC3E}">
        <p14:creationId xmlns:p14="http://schemas.microsoft.com/office/powerpoint/2010/main" val="378308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284338" y="102868"/>
            <a:ext cx="994979" cy="1008000"/>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8FCFF6"/>
            </a:solidFill>
          </a:ln>
        </p:spPr>
      </p:pic>
      <p:sp>
        <p:nvSpPr>
          <p:cNvPr id="6" name="Заголовок 1"/>
          <p:cNvSpPr>
            <a:spLocks noGrp="1"/>
          </p:cNvSpPr>
          <p:nvPr>
            <p:ph type="title"/>
          </p:nvPr>
        </p:nvSpPr>
        <p:spPr>
          <a:xfrm>
            <a:off x="2114549" y="2714625"/>
            <a:ext cx="8012627" cy="587122"/>
          </a:xfrm>
        </p:spPr>
        <p:txBody>
          <a:bodyPr/>
          <a:lstStyle/>
          <a:p>
            <a:pPr algn="ctr"/>
            <a:r>
              <a:rPr lang="en-US" sz="3000" b="1" dirty="0">
                <a:solidFill>
                  <a:schemeClr val="tx1"/>
                </a:solidFill>
                <a:effectLst>
                  <a:outerShdw blurRad="38100" dist="38100" dir="2700000" algn="tl">
                    <a:srgbClr val="000000">
                      <a:alpha val="43137"/>
                    </a:srgbClr>
                  </a:outerShdw>
                </a:effectLst>
                <a:latin typeface="Century Schoolbook"/>
              </a:rPr>
              <a:t>Thank You For Your Attention</a:t>
            </a:r>
            <a:endParaRPr lang="uk-UA" sz="3000" b="1" dirty="0">
              <a:solidFill>
                <a:schemeClr val="tx1"/>
              </a:solidFill>
              <a:effectLst>
                <a:outerShdw blurRad="38100" dist="38100" dir="2700000" algn="tl">
                  <a:srgbClr val="000000">
                    <a:alpha val="43137"/>
                  </a:srgbClr>
                </a:outerShdw>
              </a:effectLst>
              <a:latin typeface="Century Schoolbook"/>
            </a:endParaRPr>
          </a:p>
        </p:txBody>
      </p:sp>
      <p:sp>
        <p:nvSpPr>
          <p:cNvPr id="7" name="Объект 2"/>
          <p:cNvSpPr txBox="1">
            <a:spLocks/>
          </p:cNvSpPr>
          <p:nvPr/>
        </p:nvSpPr>
        <p:spPr>
          <a:xfrm>
            <a:off x="8182973" y="6295032"/>
            <a:ext cx="3096344" cy="28803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600" b="1" dirty="0" smtClean="0">
                <a:solidFill>
                  <a:schemeClr val="accent4">
                    <a:lumMod val="60000"/>
                    <a:lumOff val="40000"/>
                  </a:schemeClr>
                </a:solidFill>
                <a:latin typeface="Georgia" panose="02040502050405020303" pitchFamily="18" charset="0"/>
              </a:rPr>
              <a:t>© ATC HQ, 202</a:t>
            </a:r>
            <a:r>
              <a:rPr lang="uk-UA" sz="1600" b="1" dirty="0" smtClean="0">
                <a:solidFill>
                  <a:schemeClr val="accent4">
                    <a:lumMod val="60000"/>
                    <a:lumOff val="40000"/>
                  </a:schemeClr>
                </a:solidFill>
                <a:latin typeface="Georgia" panose="02040502050405020303" pitchFamily="18" charset="0"/>
              </a:rPr>
              <a:t>3</a:t>
            </a:r>
            <a:endParaRPr lang="uk-UA" sz="1600" b="1" dirty="0">
              <a:solidFill>
                <a:schemeClr val="accent4">
                  <a:lumMod val="60000"/>
                  <a:lumOff val="40000"/>
                </a:schemeClr>
              </a:solidFill>
              <a:latin typeface="Georgia" panose="02040502050405020303" pitchFamily="18" charset="0"/>
            </a:endParaRPr>
          </a:p>
        </p:txBody>
      </p:sp>
    </p:spTree>
    <p:extLst>
      <p:ext uri="{BB962C8B-B14F-4D97-AF65-F5344CB8AC3E}">
        <p14:creationId xmlns:p14="http://schemas.microsoft.com/office/powerpoint/2010/main" val="3249216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118</TotalTime>
  <Words>350</Words>
  <Application>Microsoft Office PowerPoint</Application>
  <PresentationFormat>Широкий екран</PresentationFormat>
  <Paragraphs>59</Paragraphs>
  <Slides>7</Slides>
  <Notes>1</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7</vt:i4>
      </vt:variant>
    </vt:vector>
  </HeadingPairs>
  <TitlesOfParts>
    <vt:vector size="16" baseType="lpstr">
      <vt:lpstr>Arial</vt:lpstr>
      <vt:lpstr>Calibri</vt:lpstr>
      <vt:lpstr>Century Gothic</vt:lpstr>
      <vt:lpstr>Century Schoolbook</vt:lpstr>
      <vt:lpstr>Georgia</vt:lpstr>
      <vt:lpstr>Times New Roman</vt:lpstr>
      <vt:lpstr>Wingdings</vt:lpstr>
      <vt:lpstr>Wingdings 3</vt:lpstr>
      <vt:lpstr>Ион</vt:lpstr>
      <vt:lpstr>Ensuring a CBRN protection regime  in the context of growing terrorist threats caused by the russian aggression in Ukraine</vt:lpstr>
      <vt:lpstr>Since the beginning of the full-scale armed aggression of the russian federation, Ukraine faced a number of terrorist threats and challenges, caused  by illegal proliferation of chemical, biological, radiological and nuclear (CBRN) materials and the system of their delivery:</vt:lpstr>
      <vt:lpstr>Презентація PowerPoint</vt:lpstr>
      <vt:lpstr>Презентація PowerPoint</vt:lpstr>
      <vt:lpstr>As a result of practical trainings (in the form of table-top, special tactical and field trainings) of Antiterrorist Center at the SSU that was dedicated to terrorist threats and challenges, the following problematic issuers in organization of antiterrorist protection of CBRN materials were detected:</vt:lpstr>
      <vt:lpstr>Development prospects  of combating CBRN-terrorism:</vt:lpstr>
      <vt:lpstr>Thank You For Your Attention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Забезпечення режиму РХБЯ в умовах зростання терористичних загроз внаслідок збройної агресії рф</dc:title>
  <dc:creator>Главный админ</dc:creator>
  <cp:lastModifiedBy>GAB</cp:lastModifiedBy>
  <cp:revision>20</cp:revision>
  <cp:lastPrinted>2023-01-13T14:17:57Z</cp:lastPrinted>
  <dcterms:created xsi:type="dcterms:W3CDTF">2023-01-13T12:55:25Z</dcterms:created>
  <dcterms:modified xsi:type="dcterms:W3CDTF">2023-01-27T10:07:12Z</dcterms:modified>
</cp:coreProperties>
</file>