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94660"/>
  </p:normalViewPr>
  <p:slideViewPr>
    <p:cSldViewPr snapToGrid="0">
      <p:cViewPr varScale="1">
        <p:scale>
          <a:sx n="106" d="100"/>
          <a:sy n="106" d="100"/>
        </p:scale>
        <p:origin x="10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k-SK"/>
              <a:t>Kliknite sem a upravte štýly predlohy nadpisu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Kliknite sem a upravte štýl predlohy podnadpisov</a:t>
            </a:r>
            <a:endParaRPr lang="en-US" dirty="0"/>
          </a:p>
        </p:txBody>
      </p:sp>
      <p:sp>
        <p:nvSpPr>
          <p:cNvPr id="4" name="Date Placeholder 3"/>
          <p:cNvSpPr>
            <a:spLocks noGrp="1"/>
          </p:cNvSpPr>
          <p:nvPr>
            <p:ph type="dt" sz="half" idx="10"/>
          </p:nvPr>
        </p:nvSpPr>
        <p:spPr/>
        <p:txBody>
          <a:bodyPr/>
          <a:lstStyle/>
          <a:p>
            <a:fld id="{E6BD7D91-0FE1-4C47-BF7C-EB36879DF550}" type="datetimeFigureOut">
              <a:rPr lang="sk-SK" smtClean="0"/>
              <a:t>25. 1. 2023</a:t>
            </a:fld>
            <a:endParaRPr lang="sk-SK"/>
          </a:p>
        </p:txBody>
      </p:sp>
      <p:sp>
        <p:nvSpPr>
          <p:cNvPr id="5" name="Footer Placeholder 4"/>
          <p:cNvSpPr>
            <a:spLocks noGrp="1"/>
          </p:cNvSpPr>
          <p:nvPr>
            <p:ph type="ftr" sz="quarter" idx="11"/>
          </p:nvPr>
        </p:nvSpPr>
        <p:spPr/>
        <p:txBody>
          <a:bodyPr/>
          <a:lstStyle/>
          <a:p>
            <a:endParaRPr lang="sk-SK"/>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CEE0AAE-8988-41E8-AD28-A83AB2C39AF8}" type="slidenum">
              <a:rPr lang="sk-SK" smtClean="0"/>
              <a:t>‹#›</a:t>
            </a:fld>
            <a:endParaRPr lang="sk-SK"/>
          </a:p>
        </p:txBody>
      </p:sp>
    </p:spTree>
    <p:extLst>
      <p:ext uri="{BB962C8B-B14F-4D97-AF65-F5344CB8AC3E}">
        <p14:creationId xmlns:p14="http://schemas.microsoft.com/office/powerpoint/2010/main" val="1119907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k-SK"/>
              <a:t>Kliknite sem a upravte štýly predlohy nadpisu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E6BD7D91-0FE1-4C47-BF7C-EB36879DF550}" type="datetimeFigureOut">
              <a:rPr lang="sk-SK" smtClean="0"/>
              <a:t>25. 1. 2023</a:t>
            </a:fld>
            <a:endParaRPr lang="sk-SK"/>
          </a:p>
        </p:txBody>
      </p:sp>
      <p:sp>
        <p:nvSpPr>
          <p:cNvPr id="5" name="Footer Placeholder 4"/>
          <p:cNvSpPr>
            <a:spLocks noGrp="1"/>
          </p:cNvSpPr>
          <p:nvPr>
            <p:ph type="ftr" sz="quarter" idx="11"/>
          </p:nvPr>
        </p:nvSpPr>
        <p:spPr/>
        <p:txBody>
          <a:bodyPr/>
          <a:lstStyle/>
          <a:p>
            <a:endParaRPr lang="sk-S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EE0AAE-8988-41E8-AD28-A83AB2C39AF8}" type="slidenum">
              <a:rPr lang="sk-SK" smtClean="0"/>
              <a:t>‹#›</a:t>
            </a:fld>
            <a:endParaRPr lang="sk-SK"/>
          </a:p>
        </p:txBody>
      </p:sp>
    </p:spTree>
    <p:extLst>
      <p:ext uri="{BB962C8B-B14F-4D97-AF65-F5344CB8AC3E}">
        <p14:creationId xmlns:p14="http://schemas.microsoft.com/office/powerpoint/2010/main" val="378283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át s p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a:t>Kliknite sem a upravte štýly predlohy nadpisu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E6BD7D91-0FE1-4C47-BF7C-EB36879DF550}" type="datetimeFigureOut">
              <a:rPr lang="sk-SK" smtClean="0"/>
              <a:t>25. 1. 2023</a:t>
            </a:fld>
            <a:endParaRPr lang="sk-SK"/>
          </a:p>
        </p:txBody>
      </p:sp>
      <p:sp>
        <p:nvSpPr>
          <p:cNvPr id="5" name="Footer Placeholder 4"/>
          <p:cNvSpPr>
            <a:spLocks noGrp="1"/>
          </p:cNvSpPr>
          <p:nvPr>
            <p:ph type="ftr" sz="quarter" idx="11"/>
          </p:nvPr>
        </p:nvSpPr>
        <p:spPr/>
        <p:txBody>
          <a:bodyPr/>
          <a:lstStyle/>
          <a:p>
            <a:endParaRPr lang="sk-SK"/>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EE0AAE-8988-41E8-AD28-A83AB2C39AF8}" type="slidenum">
              <a:rPr lang="sk-SK" smtClean="0"/>
              <a:t>‹#›</a:t>
            </a:fld>
            <a:endParaRPr lang="sk-SK"/>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2113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k-SK"/>
              <a:t>Kliknite sem a upravte štýly predlohy nadpisu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Kliknite sem a upravte štýly predlohy textu</a:t>
            </a:r>
          </a:p>
        </p:txBody>
      </p:sp>
      <p:sp>
        <p:nvSpPr>
          <p:cNvPr id="5" name="Date Placeholder 4"/>
          <p:cNvSpPr>
            <a:spLocks noGrp="1"/>
          </p:cNvSpPr>
          <p:nvPr>
            <p:ph type="dt" sz="half" idx="10"/>
          </p:nvPr>
        </p:nvSpPr>
        <p:spPr/>
        <p:txBody>
          <a:bodyPr/>
          <a:lstStyle/>
          <a:p>
            <a:fld id="{E6BD7D91-0FE1-4C47-BF7C-EB36879DF550}" type="datetimeFigureOut">
              <a:rPr lang="sk-SK" smtClean="0"/>
              <a:t>25. 1. 2023</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EE0AAE-8988-41E8-AD28-A83AB2C39AF8}" type="slidenum">
              <a:rPr lang="sk-SK" smtClean="0"/>
              <a:t>‹#›</a:t>
            </a:fld>
            <a:endParaRPr lang="sk-SK"/>
          </a:p>
        </p:txBody>
      </p:sp>
    </p:spTree>
    <p:extLst>
      <p:ext uri="{BB962C8B-B14F-4D97-AF65-F5344CB8AC3E}">
        <p14:creationId xmlns:p14="http://schemas.microsoft.com/office/powerpoint/2010/main" val="190416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enovka s citát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k-SK"/>
              <a:t>Kliknite sem a upravte štýly predlohy nadpisu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Kliknite sem a upravte štýly predlohy textu</a:t>
            </a:r>
          </a:p>
        </p:txBody>
      </p:sp>
      <p:sp>
        <p:nvSpPr>
          <p:cNvPr id="5" name="Date Placeholder 4"/>
          <p:cNvSpPr>
            <a:spLocks noGrp="1"/>
          </p:cNvSpPr>
          <p:nvPr>
            <p:ph type="dt" sz="half" idx="10"/>
          </p:nvPr>
        </p:nvSpPr>
        <p:spPr/>
        <p:txBody>
          <a:bodyPr/>
          <a:lstStyle/>
          <a:p>
            <a:fld id="{E6BD7D91-0FE1-4C47-BF7C-EB36879DF550}" type="datetimeFigureOut">
              <a:rPr lang="sk-SK" smtClean="0"/>
              <a:t>25. 1. 2023</a:t>
            </a:fld>
            <a:endParaRPr lang="sk-SK"/>
          </a:p>
        </p:txBody>
      </p:sp>
      <p:sp>
        <p:nvSpPr>
          <p:cNvPr id="6" name="Footer Placeholder 5"/>
          <p:cNvSpPr>
            <a:spLocks noGrp="1"/>
          </p:cNvSpPr>
          <p:nvPr>
            <p:ph type="ftr" sz="quarter" idx="11"/>
          </p:nvPr>
        </p:nvSpPr>
        <p:spPr/>
        <p:txBody>
          <a:bodyPr/>
          <a:lstStyle/>
          <a:p>
            <a:endParaRPr lang="sk-SK"/>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EE0AAE-8988-41E8-AD28-A83AB2C39AF8}" type="slidenum">
              <a:rPr lang="sk-SK" smtClean="0"/>
              <a:t>‹#›</a:t>
            </a:fld>
            <a:endParaRPr lang="sk-SK"/>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201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k-SK"/>
              <a:t>Kliknite sem a upravte štýly predlohy nadpisu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Kliknite sem a upravte štýly predlohy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k-SK"/>
              <a:t>Kliknite sem a upravte štýly predlohy textu</a:t>
            </a:r>
          </a:p>
        </p:txBody>
      </p:sp>
      <p:sp>
        <p:nvSpPr>
          <p:cNvPr id="5" name="Date Placeholder 4"/>
          <p:cNvSpPr>
            <a:spLocks noGrp="1"/>
          </p:cNvSpPr>
          <p:nvPr>
            <p:ph type="dt" sz="half" idx="10"/>
          </p:nvPr>
        </p:nvSpPr>
        <p:spPr/>
        <p:txBody>
          <a:bodyPr/>
          <a:lstStyle/>
          <a:p>
            <a:fld id="{E6BD7D91-0FE1-4C47-BF7C-EB36879DF550}" type="datetimeFigureOut">
              <a:rPr lang="sk-SK" smtClean="0"/>
              <a:t>25. 1. 2023</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EE0AAE-8988-41E8-AD28-A83AB2C39AF8}" type="slidenum">
              <a:rPr lang="sk-SK" smtClean="0"/>
              <a:t>‹#›</a:t>
            </a:fld>
            <a:endParaRPr lang="sk-SK"/>
          </a:p>
        </p:txBody>
      </p:sp>
    </p:spTree>
    <p:extLst>
      <p:ext uri="{BB962C8B-B14F-4D97-AF65-F5344CB8AC3E}">
        <p14:creationId xmlns:p14="http://schemas.microsoft.com/office/powerpoint/2010/main" val="268214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Kliknite sem a upravte štýly predlohy nadpisu</a:t>
            </a:r>
            <a:endParaRPr lang="en-US" dirty="0"/>
          </a:p>
        </p:txBody>
      </p:sp>
      <p:sp>
        <p:nvSpPr>
          <p:cNvPr id="3" name="Vertical Text Placeholder 2"/>
          <p:cNvSpPr>
            <a:spLocks noGrp="1"/>
          </p:cNvSpPr>
          <p:nvPr>
            <p:ph type="body" orient="vert" idx="1"/>
          </p:nvPr>
        </p:nvSpPr>
        <p:spPr/>
        <p:txBody>
          <a:bodyPr vert="eaVert" ancho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6BD7D91-0FE1-4C47-BF7C-EB36879DF550}" type="datetimeFigureOut">
              <a:rPr lang="sk-SK" smtClean="0"/>
              <a:t>25. 1. 2023</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EE0AAE-8988-41E8-AD28-A83AB2C39AF8}" type="slidenum">
              <a:rPr lang="sk-SK" smtClean="0"/>
              <a:t>‹#›</a:t>
            </a:fld>
            <a:endParaRPr lang="sk-SK"/>
          </a:p>
        </p:txBody>
      </p:sp>
    </p:spTree>
    <p:extLst>
      <p:ext uri="{BB962C8B-B14F-4D97-AF65-F5344CB8AC3E}">
        <p14:creationId xmlns:p14="http://schemas.microsoft.com/office/powerpoint/2010/main" val="1798542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k-SK"/>
              <a:t>Kliknite sem a upravte štýly predlohy nadpisu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6BD7D91-0FE1-4C47-BF7C-EB36879DF550}" type="datetimeFigureOut">
              <a:rPr lang="sk-SK" smtClean="0"/>
              <a:t>25. 1. 2023</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EE0AAE-8988-41E8-AD28-A83AB2C39AF8}" type="slidenum">
              <a:rPr lang="sk-SK" smtClean="0"/>
              <a:t>‹#›</a:t>
            </a:fld>
            <a:endParaRPr lang="sk-SK"/>
          </a:p>
        </p:txBody>
      </p:sp>
    </p:spTree>
    <p:extLst>
      <p:ext uri="{BB962C8B-B14F-4D97-AF65-F5344CB8AC3E}">
        <p14:creationId xmlns:p14="http://schemas.microsoft.com/office/powerpoint/2010/main" val="143143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k-SK"/>
              <a:t>Kliknite sem a upravte štýly predlohy nadpisu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6BD7D91-0FE1-4C47-BF7C-EB36879DF550}" type="datetimeFigureOut">
              <a:rPr lang="sk-SK" smtClean="0"/>
              <a:t>25. 1. 2023</a:t>
            </a:fld>
            <a:endParaRPr lang="sk-SK"/>
          </a:p>
        </p:txBody>
      </p:sp>
      <p:sp>
        <p:nvSpPr>
          <p:cNvPr id="5" name="Footer Placeholder 4"/>
          <p:cNvSpPr>
            <a:spLocks noGrp="1"/>
          </p:cNvSpPr>
          <p:nvPr>
            <p:ph type="ftr" sz="quarter" idx="11"/>
          </p:nvPr>
        </p:nvSpPr>
        <p:spPr/>
        <p:txBody>
          <a:bodyPr/>
          <a:lstStyle/>
          <a:p>
            <a:endParaRPr lang="sk-SK"/>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EE0AAE-8988-41E8-AD28-A83AB2C39AF8}" type="slidenum">
              <a:rPr lang="sk-SK" smtClean="0"/>
              <a:t>‹#›</a:t>
            </a:fld>
            <a:endParaRPr lang="sk-SK"/>
          </a:p>
        </p:txBody>
      </p:sp>
    </p:spTree>
    <p:extLst>
      <p:ext uri="{BB962C8B-B14F-4D97-AF65-F5344CB8AC3E}">
        <p14:creationId xmlns:p14="http://schemas.microsoft.com/office/powerpoint/2010/main" val="2980299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k-SK"/>
              <a:t>Kliknite sem a upravte štýly predlohy nadpisu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E6BD7D91-0FE1-4C47-BF7C-EB36879DF550}" type="datetimeFigureOut">
              <a:rPr lang="sk-SK" smtClean="0"/>
              <a:t>25. 1. 2023</a:t>
            </a:fld>
            <a:endParaRPr lang="sk-SK"/>
          </a:p>
        </p:txBody>
      </p:sp>
      <p:sp>
        <p:nvSpPr>
          <p:cNvPr id="5" name="Footer Placeholder 4"/>
          <p:cNvSpPr>
            <a:spLocks noGrp="1"/>
          </p:cNvSpPr>
          <p:nvPr>
            <p:ph type="ftr" sz="quarter" idx="11"/>
          </p:nvPr>
        </p:nvSpPr>
        <p:spPr/>
        <p:txBody>
          <a:bodyPr/>
          <a:lstStyle/>
          <a:p>
            <a:endParaRPr lang="sk-SK"/>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EE0AAE-8988-41E8-AD28-A83AB2C39AF8}" type="slidenum">
              <a:rPr lang="sk-SK" smtClean="0"/>
              <a:t>‹#›</a:t>
            </a:fld>
            <a:endParaRPr lang="sk-SK"/>
          </a:p>
        </p:txBody>
      </p:sp>
    </p:spTree>
    <p:extLst>
      <p:ext uri="{BB962C8B-B14F-4D97-AF65-F5344CB8AC3E}">
        <p14:creationId xmlns:p14="http://schemas.microsoft.com/office/powerpoint/2010/main" val="30899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k-SK"/>
              <a:t>Kliknite sem a upravte štýly predlohy nadpisu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E6BD7D91-0FE1-4C47-BF7C-EB36879DF550}" type="datetimeFigureOut">
              <a:rPr lang="sk-SK" smtClean="0"/>
              <a:t>25. 1. 2023</a:t>
            </a:fld>
            <a:endParaRPr lang="sk-SK"/>
          </a:p>
        </p:txBody>
      </p:sp>
      <p:sp>
        <p:nvSpPr>
          <p:cNvPr id="6" name="Footer Placeholder 5"/>
          <p:cNvSpPr>
            <a:spLocks noGrp="1"/>
          </p:cNvSpPr>
          <p:nvPr>
            <p:ph type="ftr" sz="quarter" idx="11"/>
          </p:nvPr>
        </p:nvSpPr>
        <p:spPr/>
        <p:txBody>
          <a:bodyPr/>
          <a:lstStyle/>
          <a:p>
            <a:endParaRPr lang="sk-SK"/>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CEE0AAE-8988-41E8-AD28-A83AB2C39AF8}" type="slidenum">
              <a:rPr lang="sk-SK" smtClean="0"/>
              <a:t>‹#›</a:t>
            </a:fld>
            <a:endParaRPr lang="sk-SK"/>
          </a:p>
        </p:txBody>
      </p:sp>
    </p:spTree>
    <p:extLst>
      <p:ext uri="{BB962C8B-B14F-4D97-AF65-F5344CB8AC3E}">
        <p14:creationId xmlns:p14="http://schemas.microsoft.com/office/powerpoint/2010/main" val="339686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a:t>Kliknite sem a upravte štýly predlohy nadpisu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E6BD7D91-0FE1-4C47-BF7C-EB36879DF550}" type="datetimeFigureOut">
              <a:rPr lang="sk-SK" smtClean="0"/>
              <a:t>25. 1. 2023</a:t>
            </a:fld>
            <a:endParaRPr lang="sk-SK"/>
          </a:p>
        </p:txBody>
      </p:sp>
      <p:sp>
        <p:nvSpPr>
          <p:cNvPr id="8" name="Footer Placeholder 7"/>
          <p:cNvSpPr>
            <a:spLocks noGrp="1"/>
          </p:cNvSpPr>
          <p:nvPr>
            <p:ph type="ftr" sz="quarter" idx="11"/>
          </p:nvPr>
        </p:nvSpPr>
        <p:spPr/>
        <p:txBody>
          <a:bodyPr/>
          <a:lstStyle/>
          <a:p>
            <a:endParaRPr lang="sk-SK"/>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CEE0AAE-8988-41E8-AD28-A83AB2C39AF8}" type="slidenum">
              <a:rPr lang="sk-SK" smtClean="0"/>
              <a:t>‹#›</a:t>
            </a:fld>
            <a:endParaRPr lang="sk-SK"/>
          </a:p>
        </p:txBody>
      </p:sp>
    </p:spTree>
    <p:extLst>
      <p:ext uri="{BB962C8B-B14F-4D97-AF65-F5344CB8AC3E}">
        <p14:creationId xmlns:p14="http://schemas.microsoft.com/office/powerpoint/2010/main" val="1007906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Kliknite sem a upravte štýly predlohy nadpisu</a:t>
            </a:r>
            <a:endParaRPr lang="en-US" dirty="0"/>
          </a:p>
        </p:txBody>
      </p:sp>
      <p:sp>
        <p:nvSpPr>
          <p:cNvPr id="3" name="Date Placeholder 2"/>
          <p:cNvSpPr>
            <a:spLocks noGrp="1"/>
          </p:cNvSpPr>
          <p:nvPr>
            <p:ph type="dt" sz="half" idx="10"/>
          </p:nvPr>
        </p:nvSpPr>
        <p:spPr/>
        <p:txBody>
          <a:bodyPr/>
          <a:lstStyle/>
          <a:p>
            <a:fld id="{E6BD7D91-0FE1-4C47-BF7C-EB36879DF550}" type="datetimeFigureOut">
              <a:rPr lang="sk-SK" smtClean="0"/>
              <a:t>25. 1. 2023</a:t>
            </a:fld>
            <a:endParaRPr lang="sk-SK"/>
          </a:p>
        </p:txBody>
      </p:sp>
      <p:sp>
        <p:nvSpPr>
          <p:cNvPr id="4" name="Footer Placeholder 3"/>
          <p:cNvSpPr>
            <a:spLocks noGrp="1"/>
          </p:cNvSpPr>
          <p:nvPr>
            <p:ph type="ftr" sz="quarter" idx="11"/>
          </p:nvPr>
        </p:nvSpPr>
        <p:spPr/>
        <p:txBody>
          <a:bodyPr/>
          <a:lstStyle/>
          <a:p>
            <a:endParaRPr lang="sk-SK"/>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CEE0AAE-8988-41E8-AD28-A83AB2C39AF8}" type="slidenum">
              <a:rPr lang="sk-SK" smtClean="0"/>
              <a:t>‹#›</a:t>
            </a:fld>
            <a:endParaRPr lang="sk-SK"/>
          </a:p>
        </p:txBody>
      </p:sp>
    </p:spTree>
    <p:extLst>
      <p:ext uri="{BB962C8B-B14F-4D97-AF65-F5344CB8AC3E}">
        <p14:creationId xmlns:p14="http://schemas.microsoft.com/office/powerpoint/2010/main" val="237108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D7D91-0FE1-4C47-BF7C-EB36879DF550}" type="datetimeFigureOut">
              <a:rPr lang="sk-SK" smtClean="0"/>
              <a:t>25. 1. 2023</a:t>
            </a:fld>
            <a:endParaRPr lang="sk-SK"/>
          </a:p>
        </p:txBody>
      </p:sp>
      <p:sp>
        <p:nvSpPr>
          <p:cNvPr id="3" name="Footer Placeholder 2"/>
          <p:cNvSpPr>
            <a:spLocks noGrp="1"/>
          </p:cNvSpPr>
          <p:nvPr>
            <p:ph type="ftr" sz="quarter" idx="11"/>
          </p:nvPr>
        </p:nvSpPr>
        <p:spPr/>
        <p:txBody>
          <a:bodyPr/>
          <a:lstStyle/>
          <a:p>
            <a:endParaRPr lang="sk-SK"/>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CEE0AAE-8988-41E8-AD28-A83AB2C39AF8}" type="slidenum">
              <a:rPr lang="sk-SK" smtClean="0"/>
              <a:t>‹#›</a:t>
            </a:fld>
            <a:endParaRPr lang="sk-SK"/>
          </a:p>
        </p:txBody>
      </p:sp>
    </p:spTree>
    <p:extLst>
      <p:ext uri="{BB962C8B-B14F-4D97-AF65-F5344CB8AC3E}">
        <p14:creationId xmlns:p14="http://schemas.microsoft.com/office/powerpoint/2010/main" val="187551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k-SK"/>
              <a:t>Kliknite sem a upravte štýly predlohy nadpisu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E6BD7D91-0FE1-4C47-BF7C-EB36879DF550}" type="datetimeFigureOut">
              <a:rPr lang="sk-SK" smtClean="0"/>
              <a:t>25. 1. 2023</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CEE0AAE-8988-41E8-AD28-A83AB2C39AF8}" type="slidenum">
              <a:rPr lang="sk-SK" smtClean="0"/>
              <a:t>‹#›</a:t>
            </a:fld>
            <a:endParaRPr lang="sk-SK"/>
          </a:p>
        </p:txBody>
      </p:sp>
    </p:spTree>
    <p:extLst>
      <p:ext uri="{BB962C8B-B14F-4D97-AF65-F5344CB8AC3E}">
        <p14:creationId xmlns:p14="http://schemas.microsoft.com/office/powerpoint/2010/main" val="298588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k-SK"/>
              <a:t>Kliknite sem a upravte štýly predlohy nadpisu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Obrázok možno pridať jeho presunutím do zástupného objektu alebo kliknutím na jeho ikonu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E6BD7D91-0FE1-4C47-BF7C-EB36879DF550}" type="datetimeFigureOut">
              <a:rPr lang="sk-SK" smtClean="0"/>
              <a:t>25. 1. 2023</a:t>
            </a:fld>
            <a:endParaRPr lang="sk-SK"/>
          </a:p>
        </p:txBody>
      </p:sp>
      <p:sp>
        <p:nvSpPr>
          <p:cNvPr id="6" name="Footer Placeholder 5"/>
          <p:cNvSpPr>
            <a:spLocks noGrp="1"/>
          </p:cNvSpPr>
          <p:nvPr>
            <p:ph type="ftr" sz="quarter" idx="11"/>
          </p:nvPr>
        </p:nvSpPr>
        <p:spPr/>
        <p:txBody>
          <a:bodyPr/>
          <a:lstStyle/>
          <a:p>
            <a:endParaRPr lang="sk-SK"/>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EE0AAE-8988-41E8-AD28-A83AB2C39AF8}" type="slidenum">
              <a:rPr lang="sk-SK" smtClean="0"/>
              <a:t>‹#›</a:t>
            </a:fld>
            <a:endParaRPr lang="sk-SK"/>
          </a:p>
        </p:txBody>
      </p:sp>
    </p:spTree>
    <p:extLst>
      <p:ext uri="{BB962C8B-B14F-4D97-AF65-F5344CB8AC3E}">
        <p14:creationId xmlns:p14="http://schemas.microsoft.com/office/powerpoint/2010/main" val="275013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k-SK"/>
              <a:t>Kliknite sem a upravte štýly predlohy nadpisu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BD7D91-0FE1-4C47-BF7C-EB36879DF550}" type="datetimeFigureOut">
              <a:rPr lang="sk-SK" smtClean="0"/>
              <a:t>25. 1. 2023</a:t>
            </a:fld>
            <a:endParaRPr lang="sk-SK"/>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k-SK"/>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CEE0AAE-8988-41E8-AD28-A83AB2C39AF8}" type="slidenum">
              <a:rPr lang="sk-SK" smtClean="0"/>
              <a:t>‹#›</a:t>
            </a:fld>
            <a:endParaRPr lang="sk-SK"/>
          </a:p>
        </p:txBody>
      </p:sp>
    </p:spTree>
    <p:extLst>
      <p:ext uri="{BB962C8B-B14F-4D97-AF65-F5344CB8AC3E}">
        <p14:creationId xmlns:p14="http://schemas.microsoft.com/office/powerpoint/2010/main" val="2225813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upload.wikimedia.org/wikipedia/commons/c/cb/Security_Service_of_Ukraine.gif"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upload.wikimedia.org/wikipedia/commons/c/cb/Security_Service_of_Ukraine.gif" TargetMode="External"/><Relationship Id="rId4" Type="http://schemas.openxmlformats.org/officeDocument/2006/relationships/image" Target="../media/image3.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upload.wikimedia.org/wikipedia/commons/c/cb/Security_Service_of_Ukraine.gif"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3 riadkovy FARBA 10 mm"/>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ok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987327" y="6296999"/>
            <a:ext cx="1007067" cy="446170"/>
          </a:xfrm>
          <a:prstGeom prst="rect">
            <a:avLst/>
          </a:prstGeom>
        </p:spPr>
      </p:pic>
      <p:pic>
        <p:nvPicPr>
          <p:cNvPr id="6" name="Рисунок 2">
            <a:extLst>
              <a:ext uri="{FF2B5EF4-FFF2-40B4-BE49-F238E27FC236}">
                <a16:creationId xmlns:a16="http://schemas.microsoft.com/office/drawing/2014/main" xmlns="" id="{B313B915-270C-1062-478F-7672BF691EB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1657090" y="6344323"/>
            <a:ext cx="314993" cy="358866"/>
          </a:xfrm>
          <a:prstGeom prst="rect">
            <a:avLst/>
          </a:prstGeom>
        </p:spPr>
      </p:pic>
      <p:pic>
        <p:nvPicPr>
          <p:cNvPr id="7" name="Picture 20" descr="File:Security Service of Ukraine.gif">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04040" y="6319085"/>
            <a:ext cx="399455" cy="398655"/>
          </a:xfrm>
          <a:prstGeom prst="rect">
            <a:avLst/>
          </a:prstGeom>
          <a:noFill/>
          <a:ln w="9525">
            <a:noFill/>
            <a:miter lim="800000"/>
            <a:headEnd/>
            <a:tailEnd/>
          </a:ln>
        </p:spPr>
      </p:pic>
      <p:pic>
        <p:nvPicPr>
          <p:cNvPr id="8" name="Picture 4" descr="F:\Суд.рішення\дпс.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ok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pic>
        <p:nvPicPr>
          <p:cNvPr id="10" name="Рисунок 7">
            <a:extLst>
              <a:ext uri="{FF2B5EF4-FFF2-40B4-BE49-F238E27FC236}">
                <a16:creationId xmlns:a16="http://schemas.microsoft.com/office/drawing/2014/main" xmlns="" id="{F553532E-3592-4841-8A0A-27C068FFB313}"/>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419304" y="1177781"/>
            <a:ext cx="4991622" cy="1651308"/>
          </a:xfrm>
          <a:prstGeom prst="rect">
            <a:avLst/>
          </a:prstGeom>
        </p:spPr>
      </p:pic>
      <p:sp>
        <p:nvSpPr>
          <p:cNvPr id="11" name="Заголовок 1">
            <a:extLst>
              <a:ext uri="{FF2B5EF4-FFF2-40B4-BE49-F238E27FC236}">
                <a16:creationId xmlns:a16="http://schemas.microsoft.com/office/drawing/2014/main" xmlns="" id="{1EB97B1C-EC3B-4BDA-9942-F1DD16C05545}"/>
              </a:ext>
            </a:extLst>
          </p:cNvPr>
          <p:cNvSpPr>
            <a:spLocks noGrp="1"/>
          </p:cNvSpPr>
          <p:nvPr>
            <p:ph type="title"/>
          </p:nvPr>
        </p:nvSpPr>
        <p:spPr>
          <a:xfrm>
            <a:off x="2239630" y="2352634"/>
            <a:ext cx="8911687" cy="2353390"/>
          </a:xfrm>
        </p:spPr>
        <p:txBody>
          <a:bodyPr>
            <a:normAutofit/>
          </a:bodyPr>
          <a:lstStyle/>
          <a:p>
            <a:pPr algn="ctr"/>
            <a:r>
              <a:rPr lang="en-US" dirty="0"/>
              <a:t>International CBRN Risk Mitigation Research Center’s activity, international cooperation in CBRN security and “</a:t>
            </a:r>
            <a:r>
              <a:rPr lang="en-US" dirty="0" err="1"/>
              <a:t>Triglav</a:t>
            </a:r>
            <a:r>
              <a:rPr lang="en-US" dirty="0"/>
              <a:t>” project</a:t>
            </a:r>
            <a:endParaRPr lang="ru-RU" dirty="0"/>
          </a:p>
        </p:txBody>
      </p:sp>
    </p:spTree>
    <p:extLst>
      <p:ext uri="{BB962C8B-B14F-4D97-AF65-F5344CB8AC3E}">
        <p14:creationId xmlns:p14="http://schemas.microsoft.com/office/powerpoint/2010/main" val="217732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33D727-2ECB-4B1E-B3F2-8A214D5065EF}"/>
              </a:ext>
            </a:extLst>
          </p:cNvPr>
          <p:cNvSpPr>
            <a:spLocks noGrp="1"/>
          </p:cNvSpPr>
          <p:nvPr>
            <p:ph type="title"/>
          </p:nvPr>
        </p:nvSpPr>
        <p:spPr>
          <a:xfrm>
            <a:off x="2592925" y="624110"/>
            <a:ext cx="8911687" cy="1280890"/>
          </a:xfrm>
        </p:spPr>
        <p:txBody>
          <a:bodyPr/>
          <a:lstStyle/>
          <a:p>
            <a:pPr algn="ctr"/>
            <a:r>
              <a:rPr lang="en-US" dirty="0"/>
              <a:t>“</a:t>
            </a:r>
            <a:r>
              <a:rPr lang="en-US" dirty="0" err="1"/>
              <a:t>Triglav</a:t>
            </a:r>
            <a:r>
              <a:rPr lang="en-US" dirty="0"/>
              <a:t>” project as part of European and global CBRN security </a:t>
            </a:r>
            <a:endParaRPr lang="ru-RU" dirty="0"/>
          </a:p>
        </p:txBody>
      </p:sp>
      <p:sp>
        <p:nvSpPr>
          <p:cNvPr id="3" name="Объект 3">
            <a:extLst>
              <a:ext uri="{FF2B5EF4-FFF2-40B4-BE49-F238E27FC236}">
                <a16:creationId xmlns:a16="http://schemas.microsoft.com/office/drawing/2014/main" xmlns="" id="{EEA3664E-B101-4C89-81BF-5A542FA3F0CE}"/>
              </a:ext>
            </a:extLst>
          </p:cNvPr>
          <p:cNvSpPr>
            <a:spLocks noGrp="1"/>
          </p:cNvSpPr>
          <p:nvPr>
            <p:ph idx="1"/>
          </p:nvPr>
        </p:nvSpPr>
        <p:spPr>
          <a:xfrm>
            <a:off x="2589212" y="2133600"/>
            <a:ext cx="8915400" cy="3777622"/>
          </a:xfrm>
        </p:spPr>
        <p:txBody>
          <a:bodyPr/>
          <a:lstStyle/>
          <a:p>
            <a:pPr marL="0" indent="0">
              <a:buNone/>
            </a:pPr>
            <a:r>
              <a:rPr lang="en-US" dirty="0"/>
              <a:t>“</a:t>
            </a:r>
            <a:r>
              <a:rPr lang="en-US" dirty="0" err="1"/>
              <a:t>Triglav</a:t>
            </a:r>
            <a:r>
              <a:rPr lang="en-US" dirty="0"/>
              <a:t>” project implementation improves the CBRN threats counteraction abilities and has positive influence on:</a:t>
            </a:r>
          </a:p>
          <a:p>
            <a:r>
              <a:rPr lang="en-US" dirty="0"/>
              <a:t>Preparedness for the CBRN threat;</a:t>
            </a:r>
          </a:p>
          <a:p>
            <a:r>
              <a:rPr lang="en-US" dirty="0"/>
              <a:t>Proper reaction abilities and capabilities;</a:t>
            </a:r>
          </a:p>
          <a:p>
            <a:r>
              <a:rPr lang="en-US" dirty="0"/>
              <a:t>Cross-Border information exchange;</a:t>
            </a:r>
          </a:p>
          <a:p>
            <a:r>
              <a:rPr lang="en-US" dirty="0"/>
              <a:t> Possibilities of joint actions at the border area;</a:t>
            </a:r>
            <a:endParaRPr lang="uk-UA" dirty="0"/>
          </a:p>
          <a:p>
            <a:pPr marL="0" indent="0">
              <a:buNone/>
            </a:pPr>
            <a:r>
              <a:rPr lang="en-US" dirty="0"/>
              <a:t>Through abovementioned influence the “</a:t>
            </a:r>
            <a:r>
              <a:rPr lang="en-US" dirty="0" err="1"/>
              <a:t>Triglav</a:t>
            </a:r>
            <a:r>
              <a:rPr lang="en-US" dirty="0"/>
              <a:t>” project improves the global CBRN security because CBRN incident does not distinguish and it‘s consequences are not stopped by the state borders</a:t>
            </a:r>
          </a:p>
          <a:p>
            <a:pPr marL="0" indent="0">
              <a:buNone/>
            </a:pPr>
            <a:endParaRPr lang="en-US" dirty="0"/>
          </a:p>
          <a:p>
            <a:endParaRPr lang="ru-RU" dirty="0"/>
          </a:p>
        </p:txBody>
      </p:sp>
    </p:spTree>
    <p:extLst>
      <p:ext uri="{BB962C8B-B14F-4D97-AF65-F5344CB8AC3E}">
        <p14:creationId xmlns:p14="http://schemas.microsoft.com/office/powerpoint/2010/main" val="308047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6A29859-FAF2-4596-BA16-E29D8FC3EE2E}"/>
              </a:ext>
            </a:extLst>
          </p:cNvPr>
          <p:cNvSpPr>
            <a:spLocks noGrp="1"/>
          </p:cNvSpPr>
          <p:nvPr>
            <p:ph type="title"/>
          </p:nvPr>
        </p:nvSpPr>
        <p:spPr>
          <a:xfrm>
            <a:off x="1715911" y="466065"/>
            <a:ext cx="10318045" cy="967624"/>
          </a:xfrm>
        </p:spPr>
        <p:txBody>
          <a:bodyPr>
            <a:normAutofit fontScale="90000"/>
          </a:bodyPr>
          <a:lstStyle/>
          <a:p>
            <a:pPr algn="ctr"/>
            <a:r>
              <a:rPr lang="en-US" sz="2800" dirty="0"/>
              <a:t>International CBRN Risk mitigation Research Center’s main tasks and responsibilities within framework of “</a:t>
            </a:r>
            <a:r>
              <a:rPr lang="en-US" sz="2800" dirty="0" err="1"/>
              <a:t>Triglav</a:t>
            </a:r>
            <a:r>
              <a:rPr lang="en-US" sz="2800" dirty="0"/>
              <a:t>” project</a:t>
            </a:r>
            <a:endParaRPr lang="ru-RU" sz="2800" dirty="0"/>
          </a:p>
        </p:txBody>
      </p:sp>
      <p:sp>
        <p:nvSpPr>
          <p:cNvPr id="3" name="Объект 3">
            <a:extLst>
              <a:ext uri="{FF2B5EF4-FFF2-40B4-BE49-F238E27FC236}">
                <a16:creationId xmlns:a16="http://schemas.microsoft.com/office/drawing/2014/main" xmlns="" id="{D4E9AE23-D30A-4BA6-A862-C13E8C0BCF42}"/>
              </a:ext>
            </a:extLst>
          </p:cNvPr>
          <p:cNvSpPr>
            <a:spLocks noGrp="1"/>
          </p:cNvSpPr>
          <p:nvPr>
            <p:ph idx="1"/>
          </p:nvPr>
        </p:nvSpPr>
        <p:spPr>
          <a:xfrm>
            <a:off x="2013478" y="2133600"/>
            <a:ext cx="9343143" cy="4052710"/>
          </a:xfrm>
        </p:spPr>
        <p:txBody>
          <a:bodyPr/>
          <a:lstStyle/>
          <a:p>
            <a:r>
              <a:rPr lang="en-US" dirty="0"/>
              <a:t>Implementation of Joint Concept of Operation in practice</a:t>
            </a:r>
          </a:p>
          <a:p>
            <a:r>
              <a:rPr lang="en-US" dirty="0"/>
              <a:t>Development and formalization of CBRN defense education and training system</a:t>
            </a:r>
          </a:p>
          <a:p>
            <a:r>
              <a:rPr lang="en-US" dirty="0"/>
              <a:t>International exercises</a:t>
            </a:r>
          </a:p>
          <a:p>
            <a:r>
              <a:rPr lang="en-US" dirty="0"/>
              <a:t>Education and Training</a:t>
            </a:r>
          </a:p>
          <a:p>
            <a:r>
              <a:rPr lang="en-US" dirty="0"/>
              <a:t>Equipment procurement</a:t>
            </a:r>
            <a:endParaRPr lang="ru-RU" dirty="0"/>
          </a:p>
        </p:txBody>
      </p:sp>
    </p:spTree>
    <p:extLst>
      <p:ext uri="{BB962C8B-B14F-4D97-AF65-F5344CB8AC3E}">
        <p14:creationId xmlns:p14="http://schemas.microsoft.com/office/powerpoint/2010/main" val="2535331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D44D3D-26F9-4488-8E08-51F8227C71EC}"/>
              </a:ext>
            </a:extLst>
          </p:cNvPr>
          <p:cNvSpPr>
            <a:spLocks noGrp="1"/>
          </p:cNvSpPr>
          <p:nvPr>
            <p:ph type="title"/>
          </p:nvPr>
        </p:nvSpPr>
        <p:spPr>
          <a:xfrm>
            <a:off x="1840090" y="409621"/>
            <a:ext cx="9660810" cy="696690"/>
          </a:xfrm>
        </p:spPr>
        <p:txBody>
          <a:bodyPr>
            <a:normAutofit/>
          </a:bodyPr>
          <a:lstStyle/>
          <a:p>
            <a:pPr algn="ctr"/>
            <a:r>
              <a:rPr lang="en-US" sz="2800" b="1" dirty="0"/>
              <a:t>Why we do it?</a:t>
            </a:r>
            <a:endParaRPr lang="ru-RU" sz="2800" b="1" dirty="0"/>
          </a:p>
        </p:txBody>
      </p:sp>
      <p:sp>
        <p:nvSpPr>
          <p:cNvPr id="3" name="Объект 2">
            <a:extLst>
              <a:ext uri="{FF2B5EF4-FFF2-40B4-BE49-F238E27FC236}">
                <a16:creationId xmlns:a16="http://schemas.microsoft.com/office/drawing/2014/main" xmlns="" id="{7E5F2F1B-861B-4490-8213-BC9134D5E7C4}"/>
              </a:ext>
            </a:extLst>
          </p:cNvPr>
          <p:cNvSpPr>
            <a:spLocks noGrp="1"/>
          </p:cNvSpPr>
          <p:nvPr>
            <p:ph idx="1"/>
          </p:nvPr>
        </p:nvSpPr>
        <p:spPr>
          <a:xfrm>
            <a:off x="1840090" y="1501421"/>
            <a:ext cx="9664522" cy="4946957"/>
          </a:xfrm>
        </p:spPr>
        <p:txBody>
          <a:bodyPr/>
          <a:lstStyle/>
          <a:p>
            <a:pPr marL="0" indent="0">
              <a:buNone/>
            </a:pPr>
            <a:r>
              <a:rPr lang="en-US" dirty="0"/>
              <a:t>To achieve the project goals:</a:t>
            </a:r>
          </a:p>
          <a:p>
            <a:r>
              <a:rPr lang="en-US" dirty="0"/>
              <a:t>Improvement of cooperation between Ukrainian and Slovakian authorities involved in the project for fight against illegal handling of CBRN materials</a:t>
            </a:r>
          </a:p>
          <a:p>
            <a:r>
              <a:rPr lang="en-US" dirty="0"/>
              <a:t>Increasing the knowledge and skills level of employees of authorities involved in the project</a:t>
            </a:r>
          </a:p>
          <a:p>
            <a:r>
              <a:rPr lang="en-US" dirty="0"/>
              <a:t>Improving the technical equipment of authorities competent to fight against illegal handling of CBRN materials</a:t>
            </a:r>
          </a:p>
          <a:p>
            <a:r>
              <a:rPr lang="en-US" dirty="0"/>
              <a:t>Raising the state administration employees awareness of criminal activities related to the threats posed by misuse of hazardous CBRN materials</a:t>
            </a:r>
          </a:p>
          <a:p>
            <a:r>
              <a:rPr lang="en-US" dirty="0"/>
              <a:t>Raising the public awareness of the threats posed by misuse of hazardous CBRN materials</a:t>
            </a:r>
            <a:endParaRPr lang="ru-RU" dirty="0"/>
          </a:p>
        </p:txBody>
      </p:sp>
    </p:spTree>
    <p:extLst>
      <p:ext uri="{BB962C8B-B14F-4D97-AF65-F5344CB8AC3E}">
        <p14:creationId xmlns:p14="http://schemas.microsoft.com/office/powerpoint/2010/main" val="952662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3 riadkovy FARBA 10 mm"/>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ázok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987327" y="6296999"/>
            <a:ext cx="1007067" cy="446170"/>
          </a:xfrm>
          <a:prstGeom prst="rect">
            <a:avLst/>
          </a:prstGeom>
        </p:spPr>
      </p:pic>
      <p:pic>
        <p:nvPicPr>
          <p:cNvPr id="4" name="Рисунок 2">
            <a:extLst>
              <a:ext uri="{FF2B5EF4-FFF2-40B4-BE49-F238E27FC236}">
                <a16:creationId xmlns:a16="http://schemas.microsoft.com/office/drawing/2014/main" xmlns="" id="{B313B915-270C-1062-478F-7672BF691EB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1657090" y="6344323"/>
            <a:ext cx="314993" cy="358866"/>
          </a:xfrm>
          <a:prstGeom prst="rect">
            <a:avLst/>
          </a:prstGeom>
        </p:spPr>
      </p:pic>
      <p:pic>
        <p:nvPicPr>
          <p:cNvPr id="5" name="Picture 20" descr="File:Security Service of Ukraine.gif">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04040" y="6319085"/>
            <a:ext cx="399455" cy="398655"/>
          </a:xfrm>
          <a:prstGeom prst="rect">
            <a:avLst/>
          </a:prstGeom>
          <a:noFill/>
          <a:ln w="9525">
            <a:noFill/>
            <a:miter lim="800000"/>
            <a:headEnd/>
            <a:tailEnd/>
          </a:ln>
        </p:spPr>
      </p:pic>
      <p:pic>
        <p:nvPicPr>
          <p:cNvPr id="6" name="Picture 4" descr="F:\Суд.рішення\дпс.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
        <p:nvSpPr>
          <p:cNvPr id="8" name="TextBox 16">
            <a:extLst>
              <a:ext uri="{FF2B5EF4-FFF2-40B4-BE49-F238E27FC236}">
                <a16:creationId xmlns:a16="http://schemas.microsoft.com/office/drawing/2014/main" xmlns="" id="{1C74769A-64AC-4F60-98B8-1CE9A71E8CC7}"/>
              </a:ext>
            </a:extLst>
          </p:cNvPr>
          <p:cNvSpPr txBox="1"/>
          <p:nvPr/>
        </p:nvSpPr>
        <p:spPr>
          <a:xfrm>
            <a:off x="1377243" y="1674673"/>
            <a:ext cx="10419645" cy="3508653"/>
          </a:xfrm>
          <a:prstGeom prst="rect">
            <a:avLst/>
          </a:prstGeom>
          <a:noFill/>
        </p:spPr>
        <p:txBody>
          <a:bodyPr wrap="square">
            <a:spAutoFit/>
          </a:bodyPr>
          <a:lstStyle/>
          <a:p>
            <a:pPr algn="ctr"/>
            <a:r>
              <a:rPr lang="en-US" b="1" dirty="0">
                <a:solidFill>
                  <a:srgbClr val="002060"/>
                </a:solidFill>
              </a:rPr>
              <a:t>	</a:t>
            </a:r>
            <a:r>
              <a:rPr lang="en-US" sz="4400" b="1" dirty="0">
                <a:solidFill>
                  <a:srgbClr val="002060"/>
                </a:solidFill>
              </a:rPr>
              <a:t>Thank you for your attention!</a:t>
            </a:r>
            <a:r>
              <a:rPr lang="en-US" b="1" dirty="0">
                <a:solidFill>
                  <a:srgbClr val="002060"/>
                </a:solidFill>
              </a:rPr>
              <a:t/>
            </a:r>
            <a:br>
              <a:rPr lang="en-US" b="1" dirty="0">
                <a:solidFill>
                  <a:srgbClr val="002060"/>
                </a:solidFill>
              </a:rPr>
            </a:br>
            <a:r>
              <a:rPr lang="en-US" sz="2000" b="1" dirty="0">
                <a:solidFill>
                  <a:srgbClr val="002060"/>
                </a:solidFill>
              </a:rPr>
              <a:t/>
            </a:r>
            <a:br>
              <a:rPr lang="en-US" sz="2000" b="1" dirty="0">
                <a:solidFill>
                  <a:srgbClr val="002060"/>
                </a:solidFill>
              </a:rPr>
            </a:br>
            <a:r>
              <a:rPr lang="en-US" b="1" dirty="0">
                <a:solidFill>
                  <a:srgbClr val="002060"/>
                </a:solidFill>
              </a:rPr>
              <a:t/>
            </a:r>
            <a:br>
              <a:rPr lang="en-US" b="1" dirty="0">
                <a:solidFill>
                  <a:srgbClr val="002060"/>
                </a:solidFill>
              </a:rPr>
            </a:br>
            <a:endParaRPr lang="en-US" sz="2000" b="1" dirty="0">
              <a:solidFill>
                <a:srgbClr val="002060"/>
              </a:solidFill>
            </a:endParaRPr>
          </a:p>
          <a:p>
            <a:r>
              <a:rPr lang="en-US" sz="2000" b="1" dirty="0">
                <a:solidFill>
                  <a:schemeClr val="tx1">
                    <a:lumMod val="85000"/>
                    <a:lumOff val="15000"/>
                  </a:schemeClr>
                </a:solidFill>
              </a:rPr>
              <a:t>Address:                            </a:t>
            </a:r>
            <a:r>
              <a:rPr lang="en-US" sz="2000" b="1" dirty="0" err="1">
                <a:solidFill>
                  <a:schemeClr val="tx1">
                    <a:lumMod val="85000"/>
                    <a:lumOff val="15000"/>
                  </a:schemeClr>
                </a:solidFill>
              </a:rPr>
              <a:t>Kropyvnytskoho</a:t>
            </a:r>
            <a:r>
              <a:rPr lang="en-US" sz="2000" b="1" dirty="0">
                <a:solidFill>
                  <a:schemeClr val="tx1">
                    <a:lumMod val="85000"/>
                    <a:lumOff val="15000"/>
                  </a:schemeClr>
                </a:solidFill>
              </a:rPr>
              <a:t> str. 14, office 9 </a:t>
            </a:r>
            <a:br>
              <a:rPr lang="en-US" sz="2000" b="1" dirty="0">
                <a:solidFill>
                  <a:schemeClr val="tx1">
                    <a:lumMod val="85000"/>
                    <a:lumOff val="15000"/>
                  </a:schemeClr>
                </a:solidFill>
              </a:rPr>
            </a:br>
            <a:r>
              <a:rPr lang="en-US" sz="2000" b="1" dirty="0">
                <a:solidFill>
                  <a:schemeClr val="tx1">
                    <a:lumMod val="85000"/>
                    <a:lumOff val="15000"/>
                  </a:schemeClr>
                </a:solidFill>
              </a:rPr>
              <a:t>			     Kyiv, 01004, Ukraine</a:t>
            </a:r>
            <a:br>
              <a:rPr lang="en-US" sz="2000" b="1" dirty="0">
                <a:solidFill>
                  <a:schemeClr val="tx1">
                    <a:lumMod val="85000"/>
                    <a:lumOff val="15000"/>
                  </a:schemeClr>
                </a:solidFill>
              </a:rPr>
            </a:br>
            <a:r>
              <a:rPr lang="en-US" sz="2000" b="1" dirty="0">
                <a:solidFill>
                  <a:schemeClr val="tx1">
                    <a:lumMod val="85000"/>
                    <a:lumOff val="15000"/>
                  </a:schemeClr>
                </a:solidFill>
              </a:rPr>
              <a:t/>
            </a:r>
            <a:br>
              <a:rPr lang="en-US" sz="2000" b="1" dirty="0">
                <a:solidFill>
                  <a:schemeClr val="tx1">
                    <a:lumMod val="85000"/>
                    <a:lumOff val="15000"/>
                  </a:schemeClr>
                </a:solidFill>
              </a:rPr>
            </a:br>
            <a:r>
              <a:rPr lang="en-US" sz="2000" b="1" dirty="0">
                <a:solidFill>
                  <a:schemeClr val="tx1">
                    <a:lumMod val="85000"/>
                    <a:lumOff val="15000"/>
                  </a:schemeClr>
                </a:solidFill>
              </a:rPr>
              <a:t>Phone:                               +38 (044) 537-01-55</a:t>
            </a:r>
            <a:br>
              <a:rPr lang="en-US" sz="2000" b="1" dirty="0">
                <a:solidFill>
                  <a:schemeClr val="tx1">
                    <a:lumMod val="85000"/>
                    <a:lumOff val="15000"/>
                  </a:schemeClr>
                </a:solidFill>
              </a:rPr>
            </a:br>
            <a:r>
              <a:rPr lang="en-US" sz="2000" b="1" dirty="0">
                <a:solidFill>
                  <a:schemeClr val="tx1">
                    <a:lumMod val="85000"/>
                    <a:lumOff val="15000"/>
                  </a:schemeClr>
                </a:solidFill>
              </a:rPr>
              <a:t/>
            </a:r>
            <a:br>
              <a:rPr lang="en-US" sz="2000" b="1" dirty="0">
                <a:solidFill>
                  <a:schemeClr val="tx1">
                    <a:lumMod val="85000"/>
                    <a:lumOff val="15000"/>
                  </a:schemeClr>
                </a:solidFill>
              </a:rPr>
            </a:br>
            <a:r>
              <a:rPr lang="en-US" sz="2000" b="1" dirty="0">
                <a:solidFill>
                  <a:schemeClr val="tx1">
                    <a:lumMod val="85000"/>
                    <a:lumOff val="15000"/>
                  </a:schemeClr>
                </a:solidFill>
              </a:rPr>
              <a:t>E-mail:                               </a:t>
            </a:r>
            <a:r>
              <a:rPr lang="en-US" sz="2000" b="1" dirty="0" err="1">
                <a:solidFill>
                  <a:schemeClr val="tx1">
                    <a:lumMod val="85000"/>
                    <a:lumOff val="15000"/>
                  </a:schemeClr>
                </a:solidFill>
              </a:rPr>
              <a:t>info@cbrn.center</a:t>
            </a:r>
            <a:endParaRPr lang="ru-RU" dirty="0"/>
          </a:p>
        </p:txBody>
      </p:sp>
      <p:pic>
        <p:nvPicPr>
          <p:cNvPr id="9" name="Рисунок 17">
            <a:extLst>
              <a:ext uri="{FF2B5EF4-FFF2-40B4-BE49-F238E27FC236}">
                <a16:creationId xmlns:a16="http://schemas.microsoft.com/office/drawing/2014/main" xmlns="" id="{368A0396-911A-4207-9372-021078D288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90860" y="3233523"/>
            <a:ext cx="2028825" cy="2028825"/>
          </a:xfrm>
          <a:prstGeom prst="rect">
            <a:avLst/>
          </a:prstGeom>
        </p:spPr>
      </p:pic>
    </p:spTree>
    <p:extLst>
      <p:ext uri="{BB962C8B-B14F-4D97-AF65-F5344CB8AC3E}">
        <p14:creationId xmlns:p14="http://schemas.microsoft.com/office/powerpoint/2010/main" val="293547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862668" y="478854"/>
            <a:ext cx="9638232" cy="1280890"/>
          </a:xfrm>
        </p:spPr>
        <p:txBody>
          <a:bodyPr>
            <a:normAutofit/>
          </a:bodyPr>
          <a:lstStyle/>
          <a:p>
            <a:pPr algn="ctr"/>
            <a:r>
              <a:rPr lang="en-US" dirty="0"/>
              <a:t>Threats and counteractions in CBRN field</a:t>
            </a:r>
            <a:endParaRPr lang="sk-SK" dirty="0"/>
          </a:p>
        </p:txBody>
      </p:sp>
      <p:sp>
        <p:nvSpPr>
          <p:cNvPr id="5" name="Текст 1">
            <a:extLst>
              <a:ext uri="{FF2B5EF4-FFF2-40B4-BE49-F238E27FC236}">
                <a16:creationId xmlns:a16="http://schemas.microsoft.com/office/drawing/2014/main" xmlns="" id="{48F09FA9-AF8E-4367-A8CA-0DDB97C75363}"/>
              </a:ext>
            </a:extLst>
          </p:cNvPr>
          <p:cNvSpPr txBox="1">
            <a:spLocks/>
          </p:cNvSpPr>
          <p:nvPr/>
        </p:nvSpPr>
        <p:spPr>
          <a:xfrm>
            <a:off x="2178022" y="1684572"/>
            <a:ext cx="4640461" cy="5762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mtClean="0"/>
              <a:t>What makes the CBRN threats</a:t>
            </a:r>
            <a:endParaRPr lang="ru-RU" dirty="0"/>
          </a:p>
        </p:txBody>
      </p:sp>
      <p:sp>
        <p:nvSpPr>
          <p:cNvPr id="6" name="Объект 2">
            <a:extLst>
              <a:ext uri="{FF2B5EF4-FFF2-40B4-BE49-F238E27FC236}">
                <a16:creationId xmlns:a16="http://schemas.microsoft.com/office/drawing/2014/main" xmlns="" id="{7835CA1A-3E48-44A1-A4DC-EE708E2560CA}"/>
              </a:ext>
            </a:extLst>
          </p:cNvPr>
          <p:cNvSpPr>
            <a:spLocks noGrp="1"/>
          </p:cNvSpPr>
          <p:nvPr>
            <p:ph sz="half" idx="4294967295"/>
          </p:nvPr>
        </p:nvSpPr>
        <p:spPr>
          <a:xfrm>
            <a:off x="2475590" y="2331983"/>
            <a:ext cx="4342893" cy="3354060"/>
          </a:xfrm>
          <a:prstGeom prst="rect">
            <a:avLst/>
          </a:prstGeom>
        </p:spPr>
        <p:txBody>
          <a:bodyPr/>
          <a:lstStyle/>
          <a:p>
            <a:pPr marL="0" indent="0">
              <a:buNone/>
            </a:pPr>
            <a:endParaRPr lang="en-US" dirty="0"/>
          </a:p>
          <a:p>
            <a:r>
              <a:rPr lang="en-US" dirty="0"/>
              <a:t>Wars and armed conflicts (War with </a:t>
            </a:r>
            <a:r>
              <a:rPr lang="en-US" dirty="0" err="1"/>
              <a:t>russia</a:t>
            </a:r>
            <a:r>
              <a:rPr lang="en-US" dirty="0"/>
              <a:t>)</a:t>
            </a:r>
          </a:p>
          <a:p>
            <a:r>
              <a:rPr lang="en-US" dirty="0"/>
              <a:t>Weapons of mass destruction</a:t>
            </a:r>
          </a:p>
          <a:p>
            <a:r>
              <a:rPr lang="en-US" dirty="0"/>
              <a:t>Terrorism</a:t>
            </a:r>
          </a:p>
          <a:p>
            <a:r>
              <a:rPr lang="en-US" dirty="0"/>
              <a:t>CBRN materials smuggling</a:t>
            </a:r>
          </a:p>
          <a:p>
            <a:r>
              <a:rPr lang="en-US" dirty="0"/>
              <a:t>Industrial emergency incidents</a:t>
            </a:r>
          </a:p>
          <a:p>
            <a:endParaRPr lang="ru-RU" dirty="0"/>
          </a:p>
        </p:txBody>
      </p:sp>
      <p:sp>
        <p:nvSpPr>
          <p:cNvPr id="7" name="Текст 5">
            <a:extLst>
              <a:ext uri="{FF2B5EF4-FFF2-40B4-BE49-F238E27FC236}">
                <a16:creationId xmlns:a16="http://schemas.microsoft.com/office/drawing/2014/main" xmlns="" id="{223D6EFE-1583-497F-A288-8B3026A96567}"/>
              </a:ext>
            </a:extLst>
          </p:cNvPr>
          <p:cNvSpPr txBox="1">
            <a:spLocks/>
          </p:cNvSpPr>
          <p:nvPr/>
        </p:nvSpPr>
        <p:spPr>
          <a:xfrm>
            <a:off x="6938683" y="1680346"/>
            <a:ext cx="4948518" cy="57626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mtClean="0"/>
              <a:t>Counteractions to CBRN threats</a:t>
            </a:r>
            <a:endParaRPr lang="en-US" dirty="0"/>
          </a:p>
        </p:txBody>
      </p:sp>
      <p:sp>
        <p:nvSpPr>
          <p:cNvPr id="8" name="Объект 6">
            <a:extLst>
              <a:ext uri="{FF2B5EF4-FFF2-40B4-BE49-F238E27FC236}">
                <a16:creationId xmlns:a16="http://schemas.microsoft.com/office/drawing/2014/main" xmlns="" id="{79EA0C3D-5A1B-47C1-93DF-DE4549E17165}"/>
              </a:ext>
            </a:extLst>
          </p:cNvPr>
          <p:cNvSpPr>
            <a:spLocks noGrp="1"/>
          </p:cNvSpPr>
          <p:nvPr>
            <p:ph sz="quarter" idx="4294967295"/>
          </p:nvPr>
        </p:nvSpPr>
        <p:spPr>
          <a:xfrm>
            <a:off x="7166957" y="2300439"/>
            <a:ext cx="4338674" cy="3354060"/>
          </a:xfrm>
          <a:prstGeom prst="rect">
            <a:avLst/>
          </a:prstGeom>
        </p:spPr>
        <p:txBody>
          <a:bodyPr/>
          <a:lstStyle/>
          <a:p>
            <a:r>
              <a:rPr lang="en-US" dirty="0"/>
              <a:t>International cooperation, data and experience exchange.</a:t>
            </a:r>
          </a:p>
          <a:p>
            <a:r>
              <a:rPr lang="en-US" dirty="0"/>
              <a:t>Knowledge level increasing </a:t>
            </a:r>
          </a:p>
          <a:p>
            <a:r>
              <a:rPr lang="en-US" dirty="0"/>
              <a:t>Practical trainings</a:t>
            </a:r>
          </a:p>
          <a:p>
            <a:r>
              <a:rPr lang="en-US" dirty="0"/>
              <a:t>An  improvement of the CBRN threats combating and proliferation system</a:t>
            </a:r>
          </a:p>
          <a:p>
            <a:r>
              <a:rPr lang="en-US" dirty="0"/>
              <a:t>Material assistance </a:t>
            </a:r>
            <a:endParaRPr lang="uk-UA" dirty="0"/>
          </a:p>
          <a:p>
            <a:r>
              <a:rPr lang="en-US" dirty="0"/>
              <a:t>Raising the public awareness </a:t>
            </a:r>
            <a:endParaRPr lang="ru-RU" dirty="0"/>
          </a:p>
        </p:txBody>
      </p:sp>
      <p:pic>
        <p:nvPicPr>
          <p:cNvPr id="9" name="Picture 2" descr="3 riadkovy FARBA 10 mm"/>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420671" y="6317264"/>
            <a:ext cx="323859" cy="4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ok 9"/>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987327" y="6296999"/>
            <a:ext cx="1007067" cy="446170"/>
          </a:xfrm>
          <a:prstGeom prst="rect">
            <a:avLst/>
          </a:prstGeom>
        </p:spPr>
      </p:pic>
      <p:pic>
        <p:nvPicPr>
          <p:cNvPr id="11" name="Рисунок 2">
            <a:extLst>
              <a:ext uri="{FF2B5EF4-FFF2-40B4-BE49-F238E27FC236}">
                <a16:creationId xmlns:a16="http://schemas.microsoft.com/office/drawing/2014/main" xmlns="" id="{B313B915-270C-1062-478F-7672BF691EB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1657090" y="6344323"/>
            <a:ext cx="314993" cy="358866"/>
          </a:xfrm>
          <a:prstGeom prst="rect">
            <a:avLst/>
          </a:prstGeom>
        </p:spPr>
      </p:pic>
      <p:pic>
        <p:nvPicPr>
          <p:cNvPr id="12" name="Picture 20" descr="File:Security Service of Ukraine.gif">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04040" y="6319085"/>
            <a:ext cx="399455" cy="398655"/>
          </a:xfrm>
          <a:prstGeom prst="rect">
            <a:avLst/>
          </a:prstGeom>
          <a:noFill/>
          <a:ln w="9525">
            <a:noFill/>
            <a:miter lim="800000"/>
            <a:headEnd/>
            <a:tailEnd/>
          </a:ln>
        </p:spPr>
      </p:pic>
      <p:pic>
        <p:nvPicPr>
          <p:cNvPr id="13" name="Picture 4" descr="F:\Суд.рішення\дпс.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959992" y="6319260"/>
            <a:ext cx="382651" cy="394815"/>
          </a:xfrm>
          <a:prstGeom prst="rect">
            <a:avLst/>
          </a:prstGeom>
          <a:noFill/>
          <a:extLst>
            <a:ext uri="{909E8E84-426E-40DD-AFC4-6F175D3DCCD1}">
              <a14:hiddenFill xmlns:a14="http://schemas.microsoft.com/office/drawing/2010/main">
                <a:solidFill>
                  <a:srgbClr val="FFFFFF"/>
                </a:solidFill>
              </a14:hiddenFill>
            </a:ext>
          </a:extLst>
        </p:spPr>
      </p:pic>
      <p:pic>
        <p:nvPicPr>
          <p:cNvPr id="14" name="Obrázok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84813" y="54430"/>
            <a:ext cx="928108" cy="651226"/>
          </a:xfrm>
          <a:prstGeom prst="rect">
            <a:avLst/>
          </a:prstGeom>
        </p:spPr>
      </p:pic>
    </p:spTree>
    <p:extLst>
      <p:ext uri="{BB962C8B-B14F-4D97-AF65-F5344CB8AC3E}">
        <p14:creationId xmlns:p14="http://schemas.microsoft.com/office/powerpoint/2010/main" val="3325642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8890FDB-425B-4912-9AF6-10DF80047F33}"/>
              </a:ext>
            </a:extLst>
          </p:cNvPr>
          <p:cNvSpPr>
            <a:spLocks noGrp="1"/>
          </p:cNvSpPr>
          <p:nvPr>
            <p:ph type="title"/>
          </p:nvPr>
        </p:nvSpPr>
        <p:spPr>
          <a:xfrm>
            <a:off x="1727200" y="183844"/>
            <a:ext cx="9968089" cy="978912"/>
          </a:xfrm>
        </p:spPr>
        <p:txBody>
          <a:bodyPr>
            <a:normAutofit fontScale="90000"/>
          </a:bodyPr>
          <a:lstStyle/>
          <a:p>
            <a:pPr algn="ctr"/>
            <a:r>
              <a:rPr lang="en-US" sz="3100" b="1" dirty="0"/>
              <a:t>International CBRN Risk mitigation Research Center </a:t>
            </a:r>
            <a:br>
              <a:rPr lang="en-US" sz="3100" b="1" dirty="0"/>
            </a:br>
            <a:r>
              <a:rPr lang="en-US" sz="3100" b="1" dirty="0"/>
              <a:t>and international cooperation</a:t>
            </a:r>
            <a:r>
              <a:rPr lang="en-US" dirty="0"/>
              <a:t/>
            </a:r>
            <a:br>
              <a:rPr lang="en-US" dirty="0"/>
            </a:br>
            <a:endParaRPr lang="ru-RU" dirty="0"/>
          </a:p>
        </p:txBody>
      </p:sp>
      <p:sp>
        <p:nvSpPr>
          <p:cNvPr id="3" name="Текст 4">
            <a:extLst>
              <a:ext uri="{FF2B5EF4-FFF2-40B4-BE49-F238E27FC236}">
                <a16:creationId xmlns:a16="http://schemas.microsoft.com/office/drawing/2014/main" xmlns="" id="{AD49642B-9392-490C-B4F3-BF6F2591DF23}"/>
              </a:ext>
            </a:extLst>
          </p:cNvPr>
          <p:cNvSpPr txBox="1">
            <a:spLocks/>
          </p:cNvSpPr>
          <p:nvPr/>
        </p:nvSpPr>
        <p:spPr>
          <a:xfrm>
            <a:off x="2034130" y="1436535"/>
            <a:ext cx="9354227" cy="57626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000" smtClean="0"/>
              <a:t>International CBRN Risk mitigation Research Center (hereinafter “Center”) is non-governmental and non-profit organization</a:t>
            </a:r>
            <a:endParaRPr lang="en-US" sz="2000" dirty="0"/>
          </a:p>
        </p:txBody>
      </p:sp>
      <p:sp>
        <p:nvSpPr>
          <p:cNvPr id="4" name="Текст 5">
            <a:extLst>
              <a:ext uri="{FF2B5EF4-FFF2-40B4-BE49-F238E27FC236}">
                <a16:creationId xmlns:a16="http://schemas.microsoft.com/office/drawing/2014/main" xmlns="" id="{1F86C806-C802-4AD5-B86D-CC1F3AE716A9}"/>
              </a:ext>
            </a:extLst>
          </p:cNvPr>
          <p:cNvSpPr txBox="1">
            <a:spLocks/>
          </p:cNvSpPr>
          <p:nvPr/>
        </p:nvSpPr>
        <p:spPr>
          <a:xfrm>
            <a:off x="1503552" y="2286576"/>
            <a:ext cx="9471501" cy="332399"/>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000" b="1" i="1" smtClean="0"/>
              <a:t>                                                                     </a:t>
            </a:r>
          </a:p>
          <a:p>
            <a:r>
              <a:rPr lang="en-US" sz="2000" b="1" i="1" smtClean="0"/>
              <a:t>Tasks:</a:t>
            </a:r>
            <a:endParaRPr lang="en-US" sz="2000" b="1" i="1" dirty="0"/>
          </a:p>
        </p:txBody>
      </p:sp>
      <p:sp>
        <p:nvSpPr>
          <p:cNvPr id="5" name="Объект 6">
            <a:extLst>
              <a:ext uri="{FF2B5EF4-FFF2-40B4-BE49-F238E27FC236}">
                <a16:creationId xmlns:a16="http://schemas.microsoft.com/office/drawing/2014/main" xmlns="" id="{EC24896E-46C3-4ABA-ABB0-813365A1EDC3}"/>
              </a:ext>
            </a:extLst>
          </p:cNvPr>
          <p:cNvSpPr>
            <a:spLocks noGrp="1"/>
          </p:cNvSpPr>
          <p:nvPr>
            <p:ph sz="quarter" idx="4294967295"/>
          </p:nvPr>
        </p:nvSpPr>
        <p:spPr>
          <a:xfrm>
            <a:off x="1200150" y="2924045"/>
            <a:ext cx="10845799" cy="3750111"/>
          </a:xfrm>
          <a:prstGeom prst="rect">
            <a:avLst/>
          </a:prstGeom>
        </p:spPr>
        <p:txBody>
          <a:bodyPr>
            <a:noAutofit/>
          </a:bodyPr>
          <a:lstStyle/>
          <a:p>
            <a:pPr>
              <a:spcBef>
                <a:spcPts val="600"/>
              </a:spcBef>
            </a:pPr>
            <a:r>
              <a:rPr lang="en-US" dirty="0"/>
              <a:t>Increase the legal culture of civil society in Ukraine in the field of CBRN risk mitigation;</a:t>
            </a:r>
          </a:p>
          <a:p>
            <a:pPr>
              <a:spcBef>
                <a:spcPts val="600"/>
              </a:spcBef>
            </a:pPr>
            <a:r>
              <a:rPr lang="en-US" dirty="0"/>
              <a:t>Cooperation with domestic, foreign or international organizations, institutions, governmental authorities concerning CBRN risk mitigation;</a:t>
            </a:r>
          </a:p>
          <a:p>
            <a:pPr>
              <a:spcBef>
                <a:spcPts val="600"/>
              </a:spcBef>
            </a:pPr>
            <a:r>
              <a:rPr lang="en-US" dirty="0"/>
              <a:t>CBRN database creation, assistance and improvement of the information, knowledge and best practice exchange between countries and international/regional organizations;</a:t>
            </a:r>
          </a:p>
          <a:p>
            <a:pPr>
              <a:spcBef>
                <a:spcPts val="600"/>
              </a:spcBef>
            </a:pPr>
            <a:r>
              <a:rPr lang="en-US" dirty="0"/>
              <a:t>Priorities determination for training implementation in the field of CBRN risk mitigation;</a:t>
            </a:r>
          </a:p>
          <a:p>
            <a:pPr>
              <a:spcBef>
                <a:spcPts val="600"/>
              </a:spcBef>
            </a:pPr>
            <a:r>
              <a:rPr lang="en-US" dirty="0"/>
              <a:t>Participation in the development, planning, and implementation of CBRN risk mitigation policies and procedures at regional and national level;</a:t>
            </a:r>
          </a:p>
          <a:p>
            <a:pPr>
              <a:spcBef>
                <a:spcPts val="600"/>
              </a:spcBef>
            </a:pPr>
            <a:r>
              <a:rPr lang="en-US" dirty="0"/>
              <a:t>Assistance attraction and coordination for combat against illicit traffic of CBRNE materials.</a:t>
            </a:r>
          </a:p>
        </p:txBody>
      </p:sp>
    </p:spTree>
    <p:extLst>
      <p:ext uri="{BB962C8B-B14F-4D97-AF65-F5344CB8AC3E}">
        <p14:creationId xmlns:p14="http://schemas.microsoft.com/office/powerpoint/2010/main" val="217667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8890FDB-425B-4912-9AF6-10DF80047F33}"/>
              </a:ext>
            </a:extLst>
          </p:cNvPr>
          <p:cNvSpPr>
            <a:spLocks noGrp="1"/>
          </p:cNvSpPr>
          <p:nvPr>
            <p:ph type="title"/>
          </p:nvPr>
        </p:nvSpPr>
        <p:spPr>
          <a:xfrm>
            <a:off x="1727200" y="183844"/>
            <a:ext cx="9968089" cy="978912"/>
          </a:xfrm>
        </p:spPr>
        <p:txBody>
          <a:bodyPr>
            <a:normAutofit fontScale="90000"/>
          </a:bodyPr>
          <a:lstStyle/>
          <a:p>
            <a:pPr algn="ctr"/>
            <a:r>
              <a:rPr lang="en-US" sz="3100" b="1" dirty="0"/>
              <a:t>International CBRN Risk mitigation Research Center </a:t>
            </a:r>
            <a:br>
              <a:rPr lang="en-US" sz="3100" b="1" dirty="0"/>
            </a:br>
            <a:r>
              <a:rPr lang="en-US" sz="3100" b="1" dirty="0"/>
              <a:t>and international cooperation</a:t>
            </a:r>
            <a:r>
              <a:rPr lang="en-US" dirty="0"/>
              <a:t/>
            </a:r>
            <a:br>
              <a:rPr lang="en-US" dirty="0"/>
            </a:br>
            <a:endParaRPr lang="ru-RU" dirty="0"/>
          </a:p>
        </p:txBody>
      </p:sp>
      <p:sp>
        <p:nvSpPr>
          <p:cNvPr id="3" name="Объект 2">
            <a:extLst>
              <a:ext uri="{FF2B5EF4-FFF2-40B4-BE49-F238E27FC236}">
                <a16:creationId xmlns:a16="http://schemas.microsoft.com/office/drawing/2014/main" xmlns="" id="{27C74277-CF73-41FA-954C-A51B7A0CF2D7}"/>
              </a:ext>
            </a:extLst>
          </p:cNvPr>
          <p:cNvSpPr>
            <a:spLocks noGrp="1"/>
          </p:cNvSpPr>
          <p:nvPr>
            <p:ph sz="half" idx="4294967295"/>
          </p:nvPr>
        </p:nvSpPr>
        <p:spPr>
          <a:xfrm>
            <a:off x="1202660" y="2487319"/>
            <a:ext cx="10593564" cy="3474144"/>
          </a:xfrm>
          <a:prstGeom prst="rect">
            <a:avLst/>
          </a:prstGeom>
        </p:spPr>
        <p:txBody>
          <a:bodyPr>
            <a:normAutofit/>
          </a:bodyPr>
          <a:lstStyle/>
          <a:p>
            <a:pPr marL="342000">
              <a:spcBef>
                <a:spcPts val="600"/>
              </a:spcBef>
            </a:pPr>
            <a:r>
              <a:rPr lang="en-US" dirty="0"/>
              <a:t>Development and implementation of international scientific research projects </a:t>
            </a:r>
            <a:br>
              <a:rPr lang="en-US" dirty="0"/>
            </a:br>
            <a:r>
              <a:rPr lang="en-US" dirty="0"/>
              <a:t>intended to upgrade the system of combating the proliferation of CBRN threats.  </a:t>
            </a:r>
          </a:p>
          <a:p>
            <a:pPr marL="342000">
              <a:spcBef>
                <a:spcPts val="600"/>
              </a:spcBef>
            </a:pPr>
            <a:r>
              <a:rPr lang="en-US" dirty="0"/>
              <a:t>Provision of consultations and information support, assistance for conduction and arrangement of trainings, round tables, seminars, conferences, engaging the public members, state and local self-governing authorities, experts in various fields of social life. </a:t>
            </a:r>
          </a:p>
          <a:p>
            <a:pPr marL="342000">
              <a:spcBef>
                <a:spcPts val="600"/>
              </a:spcBef>
            </a:pPr>
            <a:r>
              <a:rPr lang="en-US" dirty="0"/>
              <a:t>Conducting investigations for legal and legislative frameworks improvement, </a:t>
            </a:r>
            <a:br>
              <a:rPr lang="en-US" dirty="0"/>
            </a:br>
            <a:r>
              <a:rPr lang="en-US" dirty="0"/>
              <a:t>coordination of interested departments and organizations cooperation who acting in the field of CBRN risk mitigation.</a:t>
            </a:r>
          </a:p>
          <a:p>
            <a:pPr marL="342000">
              <a:spcBef>
                <a:spcPts val="600"/>
              </a:spcBef>
            </a:pPr>
            <a:r>
              <a:rPr lang="en-US" dirty="0"/>
              <a:t>Provision of practical assistance for law enforcement officers training, who involved into combat against illicit traffic of CBRNE materials.</a:t>
            </a:r>
          </a:p>
        </p:txBody>
      </p:sp>
      <p:sp>
        <p:nvSpPr>
          <p:cNvPr id="4" name="Текст 5">
            <a:extLst>
              <a:ext uri="{FF2B5EF4-FFF2-40B4-BE49-F238E27FC236}">
                <a16:creationId xmlns:a16="http://schemas.microsoft.com/office/drawing/2014/main" xmlns="" id="{1F86C806-C802-4AD5-B86D-CC1F3AE716A9}"/>
              </a:ext>
            </a:extLst>
          </p:cNvPr>
          <p:cNvSpPr txBox="1">
            <a:spLocks/>
          </p:cNvSpPr>
          <p:nvPr/>
        </p:nvSpPr>
        <p:spPr>
          <a:xfrm>
            <a:off x="1503552" y="1658838"/>
            <a:ext cx="9471501" cy="332399"/>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000" b="1" i="1" smtClean="0"/>
              <a:t>Activities:</a:t>
            </a:r>
            <a:endParaRPr lang="en-US" sz="2000" b="1" i="1" dirty="0"/>
          </a:p>
        </p:txBody>
      </p:sp>
    </p:spTree>
    <p:extLst>
      <p:ext uri="{BB962C8B-B14F-4D97-AF65-F5344CB8AC3E}">
        <p14:creationId xmlns:p14="http://schemas.microsoft.com/office/powerpoint/2010/main" val="3522111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2B7F577-7482-B42E-F762-B8CE2EACCA54}"/>
              </a:ext>
            </a:extLst>
          </p:cNvPr>
          <p:cNvSpPr txBox="1">
            <a:spLocks/>
          </p:cNvSpPr>
          <p:nvPr/>
        </p:nvSpPr>
        <p:spPr>
          <a:xfrm>
            <a:off x="1863305" y="260648"/>
            <a:ext cx="9092241" cy="90134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solidFill>
                  <a:schemeClr val="tx2"/>
                </a:solidFill>
              </a:rPr>
              <a:t>The Center has own training capacity and offering the wide range of training courses. </a:t>
            </a:r>
            <a:endParaRPr lang="uk-UA" sz="2800" b="1" dirty="0">
              <a:solidFill>
                <a:schemeClr val="tx2"/>
              </a:solidFill>
            </a:endParaRPr>
          </a:p>
        </p:txBody>
      </p:sp>
      <p:sp>
        <p:nvSpPr>
          <p:cNvPr id="3" name="Подзаголовок 2">
            <a:extLst>
              <a:ext uri="{FF2B5EF4-FFF2-40B4-BE49-F238E27FC236}">
                <a16:creationId xmlns:a16="http://schemas.microsoft.com/office/drawing/2014/main" xmlns="" id="{4AA1C1ED-65B1-FBBD-3682-AD5ADD6E5E7C}"/>
              </a:ext>
            </a:extLst>
          </p:cNvPr>
          <p:cNvSpPr txBox="1">
            <a:spLocks/>
          </p:cNvSpPr>
          <p:nvPr/>
        </p:nvSpPr>
        <p:spPr>
          <a:xfrm>
            <a:off x="1680951" y="1301134"/>
            <a:ext cx="3995936" cy="333102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ru-RU" b="1" u="sng" dirty="0">
              <a:solidFill>
                <a:schemeClr val="tx2">
                  <a:lumMod val="75000"/>
                </a:schemeClr>
              </a:solidFill>
            </a:endParaRPr>
          </a:p>
          <a:p>
            <a:r>
              <a:rPr lang="en-US" b="1" u="sng" dirty="0">
                <a:solidFill>
                  <a:schemeClr val="tx2">
                    <a:lumMod val="75000"/>
                  </a:schemeClr>
                </a:solidFill>
              </a:rPr>
              <a:t>CBRN Courses (general)</a:t>
            </a:r>
            <a:r>
              <a:rPr lang="ru-RU" b="1" u="sng" dirty="0">
                <a:solidFill>
                  <a:schemeClr val="tx2">
                    <a:lumMod val="75000"/>
                  </a:schemeClr>
                </a:solidFill>
              </a:rPr>
              <a:t>:</a:t>
            </a:r>
            <a:endParaRPr lang="en-US" b="1" u="sng" dirty="0">
              <a:solidFill>
                <a:schemeClr val="tx2">
                  <a:lumMod val="75000"/>
                </a:schemeClr>
              </a:solidFill>
            </a:endParaRPr>
          </a:p>
          <a:p>
            <a:endParaRPr lang="x-none" sz="1400" u="sng">
              <a:solidFill>
                <a:schemeClr val="tx2">
                  <a:lumMod val="75000"/>
                </a:schemeClr>
              </a:solidFill>
            </a:endParaRPr>
          </a:p>
          <a:p>
            <a:pPr marL="349200" indent="-457200">
              <a:spcBef>
                <a:spcPts val="0"/>
              </a:spcBef>
              <a:buFont typeface="Wingdings" pitchFamily="2" charset="2"/>
              <a:buChar char="§"/>
            </a:pPr>
            <a:r>
              <a:rPr lang="en-US" sz="1600" b="1" dirty="0">
                <a:solidFill>
                  <a:schemeClr val="accent1">
                    <a:lumMod val="75000"/>
                  </a:schemeClr>
                </a:solidFill>
              </a:rPr>
              <a:t> Worldwide threat briefing</a:t>
            </a:r>
          </a:p>
          <a:p>
            <a:pPr marL="349200" indent="-457200">
              <a:spcBef>
                <a:spcPts val="0"/>
              </a:spcBef>
              <a:buFont typeface="Wingdings" pitchFamily="2" charset="2"/>
              <a:buChar char="§"/>
            </a:pPr>
            <a:r>
              <a:rPr lang="en-US" sz="1600" b="1" dirty="0">
                <a:solidFill>
                  <a:schemeClr val="accent1">
                    <a:lumMod val="75000"/>
                  </a:schemeClr>
                </a:solidFill>
              </a:rPr>
              <a:t> Domestic threat briefing</a:t>
            </a:r>
          </a:p>
          <a:p>
            <a:pPr marL="349200" indent="-457200">
              <a:spcBef>
                <a:spcPts val="0"/>
              </a:spcBef>
              <a:buFont typeface="Wingdings" pitchFamily="2" charset="2"/>
              <a:buChar char="§"/>
            </a:pPr>
            <a:r>
              <a:rPr lang="en-US" sz="1600" b="1" dirty="0">
                <a:solidFill>
                  <a:schemeClr val="accent1">
                    <a:lumMod val="75000"/>
                  </a:schemeClr>
                </a:solidFill>
              </a:rPr>
              <a:t> CBRN Terrorism Awareness</a:t>
            </a:r>
          </a:p>
          <a:p>
            <a:pPr marL="349200" indent="-457200">
              <a:spcBef>
                <a:spcPts val="0"/>
              </a:spcBef>
              <a:buFont typeface="Wingdings" pitchFamily="2" charset="2"/>
              <a:buChar char="§"/>
            </a:pPr>
            <a:r>
              <a:rPr lang="en-US" sz="1600" b="1" dirty="0">
                <a:solidFill>
                  <a:schemeClr val="accent1">
                    <a:lumMod val="75000"/>
                  </a:schemeClr>
                </a:solidFill>
              </a:rPr>
              <a:t> Chemical Agents</a:t>
            </a:r>
          </a:p>
          <a:p>
            <a:pPr marL="349200" indent="-457200">
              <a:spcBef>
                <a:spcPts val="0"/>
              </a:spcBef>
              <a:buFont typeface="Wingdings" pitchFamily="2" charset="2"/>
              <a:buChar char="§"/>
            </a:pPr>
            <a:r>
              <a:rPr lang="en-US" sz="1600" b="1" dirty="0">
                <a:solidFill>
                  <a:schemeClr val="accent1">
                    <a:lumMod val="75000"/>
                  </a:schemeClr>
                </a:solidFill>
              </a:rPr>
              <a:t> Biological Agents</a:t>
            </a:r>
          </a:p>
          <a:p>
            <a:pPr marL="349200" indent="-457200">
              <a:spcBef>
                <a:spcPts val="0"/>
              </a:spcBef>
              <a:buFont typeface="Wingdings" pitchFamily="2" charset="2"/>
              <a:buChar char="§"/>
            </a:pPr>
            <a:r>
              <a:rPr lang="en-US" sz="1600" b="1" dirty="0">
                <a:solidFill>
                  <a:schemeClr val="accent1">
                    <a:lumMod val="75000"/>
                  </a:schemeClr>
                </a:solidFill>
              </a:rPr>
              <a:t> Radiological Isotopes</a:t>
            </a:r>
          </a:p>
          <a:p>
            <a:pPr marL="349200" indent="-457200">
              <a:spcBef>
                <a:spcPts val="0"/>
              </a:spcBef>
              <a:buFont typeface="Wingdings" pitchFamily="2" charset="2"/>
              <a:buChar char="§"/>
            </a:pPr>
            <a:r>
              <a:rPr lang="en-US" sz="1600" b="1" dirty="0">
                <a:solidFill>
                  <a:schemeClr val="accent1">
                    <a:lumMod val="75000"/>
                  </a:schemeClr>
                </a:solidFill>
              </a:rPr>
              <a:t> Toxic Industrial Chemicals</a:t>
            </a:r>
          </a:p>
          <a:p>
            <a:pPr marL="349200" indent="-457200">
              <a:spcBef>
                <a:spcPts val="0"/>
              </a:spcBef>
              <a:buFont typeface="Wingdings" pitchFamily="2" charset="2"/>
              <a:buChar char="§"/>
            </a:pPr>
            <a:r>
              <a:rPr lang="en-US" sz="1600" b="1" dirty="0">
                <a:solidFill>
                  <a:schemeClr val="accent1">
                    <a:lumMod val="75000"/>
                  </a:schemeClr>
                </a:solidFill>
              </a:rPr>
              <a:t> Toxic Industrial Materials</a:t>
            </a:r>
            <a:endParaRPr lang="uk-UA" b="1" dirty="0">
              <a:solidFill>
                <a:schemeClr val="accent1">
                  <a:lumMod val="75000"/>
                </a:schemeClr>
              </a:solidFill>
            </a:endParaRPr>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590" y="2285642"/>
            <a:ext cx="8675360" cy="4133446"/>
          </a:xfrm>
          <a:prstGeom prst="rect">
            <a:avLst/>
          </a:prstGeom>
        </p:spPr>
      </p:pic>
    </p:spTree>
    <p:extLst>
      <p:ext uri="{BB962C8B-B14F-4D97-AF65-F5344CB8AC3E}">
        <p14:creationId xmlns:p14="http://schemas.microsoft.com/office/powerpoint/2010/main" val="368109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4844CEF-86D3-4137-A140-917BF4713456}"/>
              </a:ext>
            </a:extLst>
          </p:cNvPr>
          <p:cNvSpPr>
            <a:spLocks noGrp="1"/>
          </p:cNvSpPr>
          <p:nvPr>
            <p:ph type="title"/>
          </p:nvPr>
        </p:nvSpPr>
        <p:spPr>
          <a:xfrm>
            <a:off x="2276835" y="377693"/>
            <a:ext cx="8911687" cy="854544"/>
          </a:xfrm>
        </p:spPr>
        <p:txBody>
          <a:bodyPr>
            <a:normAutofit/>
          </a:bodyPr>
          <a:lstStyle/>
          <a:p>
            <a:pPr algn="ctr"/>
            <a:r>
              <a:rPr lang="en-US" sz="2800" b="1" dirty="0"/>
              <a:t>Center experience</a:t>
            </a:r>
            <a:endParaRPr lang="ru-RU" sz="2800" b="1" dirty="0"/>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339" y="1357055"/>
            <a:ext cx="7925487" cy="4663844"/>
          </a:xfrm>
          <a:prstGeom prst="rect">
            <a:avLst/>
          </a:prstGeom>
        </p:spPr>
      </p:pic>
    </p:spTree>
    <p:extLst>
      <p:ext uri="{BB962C8B-B14F-4D97-AF65-F5344CB8AC3E}">
        <p14:creationId xmlns:p14="http://schemas.microsoft.com/office/powerpoint/2010/main" val="843589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5">
            <a:extLst>
              <a:ext uri="{FF2B5EF4-FFF2-40B4-BE49-F238E27FC236}">
                <a16:creationId xmlns:a16="http://schemas.microsoft.com/office/drawing/2014/main" xmlns="" id="{292C1156-8EFD-4BEC-A936-0EF77F1D25CD}"/>
              </a:ext>
            </a:extLst>
          </p:cNvPr>
          <p:cNvSpPr>
            <a:spLocks noGrp="1"/>
          </p:cNvSpPr>
          <p:nvPr>
            <p:ph sz="half" idx="1"/>
          </p:nvPr>
        </p:nvSpPr>
        <p:spPr>
          <a:xfrm>
            <a:off x="1136835" y="2733446"/>
            <a:ext cx="4313864" cy="2324853"/>
          </a:xfrm>
        </p:spPr>
        <p:txBody>
          <a:bodyPr>
            <a:normAutofit/>
          </a:bodyPr>
          <a:lstStyle/>
          <a:p>
            <a:pPr marL="0" indent="0">
              <a:buNone/>
            </a:pPr>
            <a:r>
              <a:rPr lang="en-US" dirty="0"/>
              <a:t>The training workshop “Strengthening crime scene forensics capabilities in investigating CBRN incidents” </a:t>
            </a:r>
            <a:br>
              <a:rPr lang="en-US" dirty="0"/>
            </a:br>
            <a:endParaRPr lang="en-US" dirty="0"/>
          </a:p>
          <a:p>
            <a:pPr marL="0" indent="0">
              <a:buNone/>
            </a:pPr>
            <a:r>
              <a:rPr lang="en-US" dirty="0"/>
              <a:t>Dates: July 22 - 25, 2019, </a:t>
            </a:r>
            <a:br>
              <a:rPr lang="en-US" dirty="0"/>
            </a:br>
            <a:r>
              <a:rPr lang="en-US" dirty="0"/>
              <a:t>Place: L.I. </a:t>
            </a:r>
            <a:r>
              <a:rPr lang="en-US" dirty="0" err="1"/>
              <a:t>Medved’s</a:t>
            </a:r>
            <a:r>
              <a:rPr lang="en-US" dirty="0"/>
              <a:t> Research Center, Kyiv</a:t>
            </a:r>
          </a:p>
          <a:p>
            <a:pPr marL="0" indent="0">
              <a:buNone/>
            </a:pPr>
            <a:endParaRPr lang="ru-RU" dirty="0"/>
          </a:p>
        </p:txBody>
      </p:sp>
      <p:sp>
        <p:nvSpPr>
          <p:cNvPr id="3" name="Заголовок 4">
            <a:extLst>
              <a:ext uri="{FF2B5EF4-FFF2-40B4-BE49-F238E27FC236}">
                <a16:creationId xmlns:a16="http://schemas.microsoft.com/office/drawing/2014/main" xmlns="" id="{77502315-3915-4001-8128-EDF268F43605}"/>
              </a:ext>
            </a:extLst>
          </p:cNvPr>
          <p:cNvSpPr>
            <a:spLocks noGrp="1"/>
          </p:cNvSpPr>
          <p:nvPr>
            <p:ph type="title"/>
          </p:nvPr>
        </p:nvSpPr>
        <p:spPr>
          <a:xfrm>
            <a:off x="1749778" y="232156"/>
            <a:ext cx="10111234" cy="1280890"/>
          </a:xfrm>
        </p:spPr>
        <p:txBody>
          <a:bodyPr>
            <a:noAutofit/>
          </a:bodyPr>
          <a:lstStyle/>
          <a:p>
            <a:pPr algn="ctr"/>
            <a:r>
              <a:rPr lang="en-US" sz="2800" dirty="0"/>
              <a:t>Project 57: Strengthening crime scene forensics capabilities in investigating CBRN incidents in the South East and Eastern Europe Centers of Excellence </a:t>
            </a:r>
            <a:endParaRPr lang="ru-RU" sz="2800"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974" y="2015800"/>
            <a:ext cx="6255038" cy="4224894"/>
          </a:xfrm>
          <a:prstGeom prst="rect">
            <a:avLst/>
          </a:prstGeom>
        </p:spPr>
      </p:pic>
    </p:spTree>
    <p:extLst>
      <p:ext uri="{BB962C8B-B14F-4D97-AF65-F5344CB8AC3E}">
        <p14:creationId xmlns:p14="http://schemas.microsoft.com/office/powerpoint/2010/main" val="162248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xmlns="" id="{04ABBC15-00C9-42E1-8D3D-BD39515F13AE}"/>
              </a:ext>
            </a:extLst>
          </p:cNvPr>
          <p:cNvSpPr>
            <a:spLocks noGrp="1"/>
          </p:cNvSpPr>
          <p:nvPr>
            <p:ph sz="half" idx="1"/>
          </p:nvPr>
        </p:nvSpPr>
        <p:spPr>
          <a:xfrm>
            <a:off x="864819" y="2089968"/>
            <a:ext cx="4313864" cy="3777622"/>
          </a:xfrm>
        </p:spPr>
        <p:txBody>
          <a:bodyPr/>
          <a:lstStyle/>
          <a:p>
            <a:pPr marL="0" indent="0">
              <a:buNone/>
            </a:pPr>
            <a:r>
              <a:rPr lang="en-US" dirty="0"/>
              <a:t>Practical training</a:t>
            </a:r>
            <a:br>
              <a:rPr lang="en-US" dirty="0"/>
            </a:br>
            <a:r>
              <a:rPr lang="en-US" dirty="0"/>
              <a:t>Dates: 26-27 of June, 2017</a:t>
            </a:r>
            <a:br>
              <a:rPr lang="en-US" dirty="0"/>
            </a:br>
            <a:r>
              <a:rPr lang="en-US" dirty="0"/>
              <a:t>Place: Training Center for Physical Protection, Control and Accounting of Nuclear Material named after George </a:t>
            </a:r>
            <a:r>
              <a:rPr lang="en-US" dirty="0" err="1"/>
              <a:t>Kuzmycz</a:t>
            </a:r>
            <a:r>
              <a:rPr lang="en-US" dirty="0"/>
              <a:t>, Kyiv</a:t>
            </a:r>
          </a:p>
          <a:p>
            <a:pPr marL="0" indent="0">
              <a:buNone/>
            </a:pPr>
            <a:endParaRPr lang="ru-RU" dirty="0"/>
          </a:p>
        </p:txBody>
      </p:sp>
      <p:sp>
        <p:nvSpPr>
          <p:cNvPr id="3" name="Заголовок 1">
            <a:extLst>
              <a:ext uri="{FF2B5EF4-FFF2-40B4-BE49-F238E27FC236}">
                <a16:creationId xmlns:a16="http://schemas.microsoft.com/office/drawing/2014/main" xmlns="" id="{6AB271ED-E88A-4231-B686-98A1B357B135}"/>
              </a:ext>
            </a:extLst>
          </p:cNvPr>
          <p:cNvSpPr>
            <a:spLocks noGrp="1"/>
          </p:cNvSpPr>
          <p:nvPr>
            <p:ph type="title"/>
          </p:nvPr>
        </p:nvSpPr>
        <p:spPr>
          <a:xfrm>
            <a:off x="1501421" y="172555"/>
            <a:ext cx="10464801" cy="1280890"/>
          </a:xfrm>
        </p:spPr>
        <p:txBody>
          <a:bodyPr>
            <a:noAutofit/>
          </a:bodyPr>
          <a:lstStyle/>
          <a:p>
            <a:pPr algn="ctr"/>
            <a:r>
              <a:rPr lang="en-US" sz="2800" dirty="0"/>
              <a:t>Project №44 «Improvement of the possibilities of the</a:t>
            </a:r>
            <a:r>
              <a:rPr lang="uk-UA" sz="2800" dirty="0"/>
              <a:t> </a:t>
            </a:r>
            <a:r>
              <a:rPr lang="en-US" sz="2800" dirty="0"/>
              <a:t>SWAT teams in the event of CBRN risk and</a:t>
            </a:r>
            <a:r>
              <a:rPr lang="uk-UA" sz="2800" dirty="0"/>
              <a:t> </a:t>
            </a:r>
            <a:r>
              <a:rPr lang="en-US" sz="2800" dirty="0"/>
              <a:t>regional cooperation in South-Eastern Europe,</a:t>
            </a:r>
            <a:r>
              <a:rPr lang="uk-UA" sz="2800" dirty="0"/>
              <a:t> </a:t>
            </a:r>
            <a:r>
              <a:rPr lang="en-US" sz="2800" dirty="0"/>
              <a:t>South Caucasus, Moldova and Ukraine</a:t>
            </a:r>
            <a:endParaRPr lang="ru-RU" sz="2800"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681" y="2406672"/>
            <a:ext cx="6370872" cy="3981033"/>
          </a:xfrm>
          <a:prstGeom prst="rect">
            <a:avLst/>
          </a:prstGeom>
        </p:spPr>
      </p:pic>
    </p:spTree>
    <p:extLst>
      <p:ext uri="{BB962C8B-B14F-4D97-AF65-F5344CB8AC3E}">
        <p14:creationId xmlns:p14="http://schemas.microsoft.com/office/powerpoint/2010/main" val="120946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xmlns="" id="{46B6C563-D12E-DBDC-CEB4-9ABBE73A5F58}"/>
              </a:ext>
            </a:extLst>
          </p:cNvPr>
          <p:cNvSpPr txBox="1"/>
          <p:nvPr/>
        </p:nvSpPr>
        <p:spPr>
          <a:xfrm>
            <a:off x="2732696" y="525907"/>
            <a:ext cx="7757025" cy="800219"/>
          </a:xfrm>
          <a:prstGeom prst="rect">
            <a:avLst/>
          </a:prstGeom>
          <a:noFill/>
        </p:spPr>
        <p:txBody>
          <a:bodyPr wrap="square" rtlCol="0">
            <a:spAutoFit/>
          </a:bodyPr>
          <a:lstStyle/>
          <a:p>
            <a:pPr algn="ctr"/>
            <a:r>
              <a:rPr lang="en-US" sz="2800" dirty="0">
                <a:solidFill>
                  <a:schemeClr val="tx1">
                    <a:lumMod val="85000"/>
                    <a:lumOff val="15000"/>
                  </a:schemeClr>
                </a:solidFill>
                <a:latin typeface="+mj-lt"/>
                <a:ea typeface="+mj-ea"/>
                <a:cs typeface="+mj-cs"/>
              </a:rPr>
              <a:t>Training in the Chornobyl Exclusion Zone </a:t>
            </a:r>
          </a:p>
          <a:p>
            <a:pPr algn="ctr"/>
            <a:r>
              <a:rPr lang="en-US" dirty="0"/>
              <a:t>(May 2022)</a:t>
            </a:r>
            <a:endParaRPr lang="x-none" dirty="0"/>
          </a:p>
        </p:txBody>
      </p:sp>
      <p:sp>
        <p:nvSpPr>
          <p:cNvPr id="3" name="TextBox 10">
            <a:extLst>
              <a:ext uri="{FF2B5EF4-FFF2-40B4-BE49-F238E27FC236}">
                <a16:creationId xmlns:a16="http://schemas.microsoft.com/office/drawing/2014/main" xmlns="" id="{354BCEC7-4661-5D15-9C08-00F4BFF1B579}"/>
              </a:ext>
            </a:extLst>
          </p:cNvPr>
          <p:cNvSpPr txBox="1"/>
          <p:nvPr/>
        </p:nvSpPr>
        <p:spPr>
          <a:xfrm>
            <a:off x="862641" y="1674674"/>
            <a:ext cx="10955548" cy="1200329"/>
          </a:xfrm>
          <a:prstGeom prst="rect">
            <a:avLst/>
          </a:prstGeom>
          <a:noFill/>
        </p:spPr>
        <p:txBody>
          <a:bodyPr wrap="square" rtlCol="0">
            <a:spAutoFit/>
          </a:bodyPr>
          <a:lstStyle/>
          <a:p>
            <a:r>
              <a:rPr lang="en-US" sz="1800" dirty="0">
                <a:effectLst/>
                <a:latin typeface="Calibri" panose="020F0502020204030204" pitchFamily="34" charset="0"/>
              </a:rPr>
              <a:t>Practice of practical skills of work in potentially contaminated areas with using Radiation pagers and hand held equipment on the example of trenches of the occupying Russian troops in the Red Forest. Servicemen learned to use personal protective equipment, rules for their disposal, and rules of conduct in potentially contaminated areas. </a:t>
            </a:r>
            <a:endParaRPr lang="en-US" dirty="0">
              <a:effectLst/>
            </a:endParaRPr>
          </a:p>
          <a:p>
            <a:endParaRPr lang="x-none"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41" y="3043732"/>
            <a:ext cx="10595766" cy="3316511"/>
          </a:xfrm>
          <a:prstGeom prst="rect">
            <a:avLst/>
          </a:prstGeom>
        </p:spPr>
      </p:pic>
    </p:spTree>
    <p:extLst>
      <p:ext uri="{BB962C8B-B14F-4D97-AF65-F5344CB8AC3E}">
        <p14:creationId xmlns:p14="http://schemas.microsoft.com/office/powerpoint/2010/main" val="865190485"/>
      </p:ext>
    </p:extLst>
  </p:cSld>
  <p:clrMapOvr>
    <a:masterClrMapping/>
  </p:clrMapOvr>
</p:sld>
</file>

<file path=ppt/theme/theme1.xml><?xml version="1.0" encoding="utf-8"?>
<a:theme xmlns:a="http://schemas.openxmlformats.org/drawingml/2006/main" name="Dym">
  <a:themeElements>
    <a:clrScheme name="Dym">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y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ym">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12</TotalTime>
  <Words>634</Words>
  <Application>Microsoft Office PowerPoint</Application>
  <PresentationFormat>Širokouhlá</PresentationFormat>
  <Paragraphs>75</Paragraphs>
  <Slides>13</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13</vt:i4>
      </vt:variant>
    </vt:vector>
  </HeadingPairs>
  <TitlesOfParts>
    <vt:vector size="19" baseType="lpstr">
      <vt:lpstr>Arial</vt:lpstr>
      <vt:lpstr>Calibri</vt:lpstr>
      <vt:lpstr>Century Gothic</vt:lpstr>
      <vt:lpstr>Wingdings</vt:lpstr>
      <vt:lpstr>Wingdings 3</vt:lpstr>
      <vt:lpstr>Dym</vt:lpstr>
      <vt:lpstr>International CBRN Risk Mitigation Research Center’s activity, international cooperation in CBRN security and “Triglav” project</vt:lpstr>
      <vt:lpstr>Threats and counteractions in CBRN field</vt:lpstr>
      <vt:lpstr>International CBRN Risk mitigation Research Center  and international cooperation </vt:lpstr>
      <vt:lpstr>International CBRN Risk mitigation Research Center  and international cooperation </vt:lpstr>
      <vt:lpstr>Prezentácia programu PowerPoint</vt:lpstr>
      <vt:lpstr>Center experience</vt:lpstr>
      <vt:lpstr>Project 57: Strengthening crime scene forensics capabilities in investigating CBRN incidents in the South East and Eastern Europe Centers of Excellence </vt:lpstr>
      <vt:lpstr>Project №44 «Improvement of the possibilities of the SWAT teams in the event of CBRN risk and regional cooperation in South-Eastern Europe, South Caucasus, Moldova and Ukraine</vt:lpstr>
      <vt:lpstr>Prezentácia programu PowerPoint</vt:lpstr>
      <vt:lpstr>“Triglav” project as part of European and global CBRN security </vt:lpstr>
      <vt:lpstr>International CBRN Risk mitigation Research Center’s main tasks and responsibilities within framework of “Triglav” project</vt:lpstr>
      <vt:lpstr>Why we do it?</vt:lpstr>
      <vt:lpstr>Prezentácia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CBRN Risk Mitigation Research Center’s activity, international cooperation in CBRN security and “Triglav” project</dc:title>
  <dc:creator>Milan Škultéty</dc:creator>
  <cp:lastModifiedBy>Milan Škultéty</cp:lastModifiedBy>
  <cp:revision>8</cp:revision>
  <dcterms:created xsi:type="dcterms:W3CDTF">2023-01-25T09:45:04Z</dcterms:created>
  <dcterms:modified xsi:type="dcterms:W3CDTF">2023-01-25T10:03:02Z</dcterms:modified>
</cp:coreProperties>
</file>