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75" r:id="rId4"/>
  </p:sldMasterIdLst>
  <p:notesMasterIdLst>
    <p:notesMasterId r:id="rId16"/>
  </p:notesMasterIdLst>
  <p:sldIdLst>
    <p:sldId id="271" r:id="rId5"/>
    <p:sldId id="272" r:id="rId6"/>
    <p:sldId id="274" r:id="rId7"/>
    <p:sldId id="276" r:id="rId8"/>
    <p:sldId id="273" r:id="rId9"/>
    <p:sldId id="275" r:id="rId10"/>
    <p:sldId id="277" r:id="rId11"/>
    <p:sldId id="278" r:id="rId12"/>
    <p:sldId id="279" r:id="rId13"/>
    <p:sldId id="282" r:id="rId14"/>
    <p:sldId id="281" r:id="rId15"/>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CBC"/>
    <a:srgbClr val="9FEDB5"/>
    <a:srgbClr val="FFCCA9"/>
    <a:srgbClr val="FFFA99"/>
    <a:srgbClr val="E0F897"/>
    <a:srgbClr val="D1FFFD"/>
    <a:srgbClr val="FFDFE9"/>
    <a:srgbClr val="70AC2E"/>
    <a:srgbClr val="10A4B4"/>
    <a:srgbClr val="A0AC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70A11B-2923-4C60-8C52-29E42307E769}" v="30" dt="2023-01-13T12:31:15.985"/>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201" autoAdjust="0"/>
  </p:normalViewPr>
  <p:slideViewPr>
    <p:cSldViewPr snapToGrid="0" snapToObjects="1">
      <p:cViewPr varScale="1">
        <p:scale>
          <a:sx n="88" d="100"/>
          <a:sy n="88" d="100"/>
        </p:scale>
        <p:origin x="13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FD168-BF3B-41B1-A5A2-9C6EAEF564E3}" type="datetimeFigureOut">
              <a:rPr lang="sk-SK" smtClean="0"/>
              <a:t>25. 1. 2023</a:t>
            </a:fld>
            <a:endParaRPr lang="sk-SK"/>
          </a:p>
        </p:txBody>
      </p:sp>
      <p:sp>
        <p:nvSpPr>
          <p:cNvPr id="4" name="Zástupný symbol obrazu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CABC1-EDF3-4EDE-B80C-BC05381C00D6}" type="slidenum">
              <a:rPr lang="sk-SK" smtClean="0"/>
              <a:t>‹#›</a:t>
            </a:fld>
            <a:endParaRPr lang="sk-SK"/>
          </a:p>
        </p:txBody>
      </p:sp>
    </p:spTree>
    <p:extLst>
      <p:ext uri="{BB962C8B-B14F-4D97-AF65-F5344CB8AC3E}">
        <p14:creationId xmlns:p14="http://schemas.microsoft.com/office/powerpoint/2010/main" val="3065498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AE6CABC1-EDF3-4EDE-B80C-BC05381C00D6}" type="slidenum">
              <a:rPr lang="sk-SK" smtClean="0"/>
              <a:t>1</a:t>
            </a:fld>
            <a:endParaRPr lang="sk-SK"/>
          </a:p>
        </p:txBody>
      </p:sp>
    </p:spTree>
    <p:extLst>
      <p:ext uri="{BB962C8B-B14F-4D97-AF65-F5344CB8AC3E}">
        <p14:creationId xmlns:p14="http://schemas.microsoft.com/office/powerpoint/2010/main" val="4007927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effectLst/>
            </a:endParaRPr>
          </a:p>
        </p:txBody>
      </p:sp>
      <p:sp>
        <p:nvSpPr>
          <p:cNvPr id="4" name="Plassholder for lysbildenummer 3"/>
          <p:cNvSpPr>
            <a:spLocks noGrp="1"/>
          </p:cNvSpPr>
          <p:nvPr>
            <p:ph type="sldNum" sz="quarter" idx="5"/>
          </p:nvPr>
        </p:nvSpPr>
        <p:spPr/>
        <p:txBody>
          <a:bodyPr/>
          <a:lstStyle/>
          <a:p>
            <a:fld id="{AE6CABC1-EDF3-4EDE-B80C-BC05381C00D6}" type="slidenum">
              <a:rPr lang="sk-SK" smtClean="0"/>
              <a:t>10</a:t>
            </a:fld>
            <a:endParaRPr lang="sk-SK"/>
          </a:p>
        </p:txBody>
      </p:sp>
    </p:spTree>
    <p:extLst>
      <p:ext uri="{BB962C8B-B14F-4D97-AF65-F5344CB8AC3E}">
        <p14:creationId xmlns:p14="http://schemas.microsoft.com/office/powerpoint/2010/main" val="385730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11</a:t>
            </a:fld>
            <a:endParaRPr lang="sk-SK"/>
          </a:p>
        </p:txBody>
      </p:sp>
    </p:spTree>
    <p:extLst>
      <p:ext uri="{BB962C8B-B14F-4D97-AF65-F5344CB8AC3E}">
        <p14:creationId xmlns:p14="http://schemas.microsoft.com/office/powerpoint/2010/main" val="213403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noProof="0" dirty="0"/>
          </a:p>
          <a:p>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2</a:t>
            </a:fld>
            <a:endParaRPr lang="sk-SK"/>
          </a:p>
        </p:txBody>
      </p:sp>
    </p:spTree>
    <p:extLst>
      <p:ext uri="{BB962C8B-B14F-4D97-AF65-F5344CB8AC3E}">
        <p14:creationId xmlns:p14="http://schemas.microsoft.com/office/powerpoint/2010/main" val="289148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3</a:t>
            </a:fld>
            <a:endParaRPr lang="sk-SK"/>
          </a:p>
        </p:txBody>
      </p:sp>
    </p:spTree>
    <p:extLst>
      <p:ext uri="{BB962C8B-B14F-4D97-AF65-F5344CB8AC3E}">
        <p14:creationId xmlns:p14="http://schemas.microsoft.com/office/powerpoint/2010/main" val="274826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4</a:t>
            </a:fld>
            <a:endParaRPr lang="sk-SK"/>
          </a:p>
        </p:txBody>
      </p:sp>
    </p:spTree>
    <p:extLst>
      <p:ext uri="{BB962C8B-B14F-4D97-AF65-F5344CB8AC3E}">
        <p14:creationId xmlns:p14="http://schemas.microsoft.com/office/powerpoint/2010/main" val="234950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noProof="0"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5</a:t>
            </a:fld>
            <a:endParaRPr lang="sk-SK"/>
          </a:p>
        </p:txBody>
      </p:sp>
    </p:spTree>
    <p:extLst>
      <p:ext uri="{BB962C8B-B14F-4D97-AF65-F5344CB8AC3E}">
        <p14:creationId xmlns:p14="http://schemas.microsoft.com/office/powerpoint/2010/main" val="281854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r>
            <a:br>
              <a:rPr lang="en-US" dirty="0"/>
            </a:br>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6</a:t>
            </a:fld>
            <a:endParaRPr lang="sk-SK"/>
          </a:p>
        </p:txBody>
      </p:sp>
    </p:spTree>
    <p:extLst>
      <p:ext uri="{BB962C8B-B14F-4D97-AF65-F5344CB8AC3E}">
        <p14:creationId xmlns:p14="http://schemas.microsoft.com/office/powerpoint/2010/main" val="48934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7</a:t>
            </a:fld>
            <a:endParaRPr lang="sk-SK"/>
          </a:p>
        </p:txBody>
      </p:sp>
    </p:spTree>
    <p:extLst>
      <p:ext uri="{BB962C8B-B14F-4D97-AF65-F5344CB8AC3E}">
        <p14:creationId xmlns:p14="http://schemas.microsoft.com/office/powerpoint/2010/main" val="224613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8</a:t>
            </a:fld>
            <a:endParaRPr lang="sk-SK"/>
          </a:p>
        </p:txBody>
      </p:sp>
    </p:spTree>
    <p:extLst>
      <p:ext uri="{BB962C8B-B14F-4D97-AF65-F5344CB8AC3E}">
        <p14:creationId xmlns:p14="http://schemas.microsoft.com/office/powerpoint/2010/main" val="354021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E6CABC1-EDF3-4EDE-B80C-BC05381C00D6}" type="slidenum">
              <a:rPr lang="sk-SK" smtClean="0"/>
              <a:t>9</a:t>
            </a:fld>
            <a:endParaRPr lang="sk-SK"/>
          </a:p>
        </p:txBody>
      </p:sp>
    </p:spTree>
    <p:extLst>
      <p:ext uri="{BB962C8B-B14F-4D97-AF65-F5344CB8AC3E}">
        <p14:creationId xmlns:p14="http://schemas.microsoft.com/office/powerpoint/2010/main" val="50266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k-SK"/>
              <a:t>Kliknite sem a upravte štýly predlohy nadpisu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endParaRPr lang="en-US" dirty="0"/>
          </a:p>
        </p:txBody>
      </p:sp>
      <p:sp>
        <p:nvSpPr>
          <p:cNvPr id="4" name="Date Placeholder 3"/>
          <p:cNvSpPr>
            <a:spLocks noGrp="1"/>
          </p:cNvSpPr>
          <p:nvPr>
            <p:ph type="dt" sz="half" idx="10"/>
          </p:nvPr>
        </p:nvSpPr>
        <p:spPr/>
        <p:txBody>
          <a:bodyPr/>
          <a:lstStyle/>
          <a:p>
            <a:fld id="{CD6D55B2-F32E-47E2-BFA5-712F5710771B}"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k-SK"/>
              <a:t>Kliknite sem a upravte štýly predlohy nadpisu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B78A59CF-CC1C-471B-BE07-D00600DE64CC}"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át s p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Kliknite sem a upravte štýly predlohy nadpisu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6568EA16-FAB5-4CC3-818E-10FF5104FF7D}"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B64B7D-434C-2844-BD26-C12913906CBB}" type="slidenum">
              <a:rPr lang="sk-SK" smtClean="0"/>
              <a:t>‹#›</a:t>
            </a:fld>
            <a:endParaRPr lang="sk-SK"/>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k-SK"/>
              <a:t>Kliknite sem a upravte štýly predlohy nadpisu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22EABFE8-C31B-4507-B02F-9C1EFD27DDC2}" type="datetime1">
              <a:rPr lang="nb-NO" smtClean="0"/>
              <a:t>25.01.2023</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enovka s citát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Kliknite sem a upravte štýly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61C33D9E-D10D-4D8B-8331-B6AA69B9C941}" type="datetime1">
              <a:rPr lang="nb-NO" smtClean="0"/>
              <a:t>25.01.2023</a:t>
            </a:fld>
            <a:endParaRPr lang="sk-SK"/>
          </a:p>
        </p:txBody>
      </p:sp>
      <p:sp>
        <p:nvSpPr>
          <p:cNvPr id="6" name="Footer Placeholder 5"/>
          <p:cNvSpPr>
            <a:spLocks noGrp="1"/>
          </p:cNvSpPr>
          <p:nvPr>
            <p:ph type="ftr" sz="quarter" idx="11"/>
          </p:nvPr>
        </p:nvSpPr>
        <p:spPr/>
        <p:txBody>
          <a:bodyPr/>
          <a:lstStyle/>
          <a:p>
            <a:endParaRPr lang="sk-SK"/>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B64B7D-434C-2844-BD26-C12913906CBB}" type="slidenum">
              <a:rPr lang="sk-SK" smtClean="0"/>
              <a:t>‹#›</a:t>
            </a:fld>
            <a:endParaRPr lang="sk-SK"/>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k-SK"/>
              <a:t>Kliknite sem a upravte štýly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80A34040-CC57-448F-806B-530DC1AF686D}" type="datetime1">
              <a:rPr lang="nb-NO" smtClean="0"/>
              <a:t>25.01.2023</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Kliknite sem a upravte štýly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751FF53E-B9D1-4270-801C-E70C729F80D6}"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B64B7D-434C-2844-BD26-C12913906CBB}" type="slidenum">
              <a:rPr lang="sk-SK" smtClean="0"/>
              <a:t>‹#›</a:t>
            </a:fld>
            <a:endParaRPr lang="sk-S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k-SK"/>
              <a:t>Kliknite sem a upravte štýly predlohy nadpisu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2BFB74CD-1629-4586-B26E-96A24F8C2283}"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B64B7D-434C-2844-BD26-C12913906CBB}"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k-SK"/>
              <a:t>Kliknite sem a upravte štýly predlohy nadpisu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A81E1562-18E0-4F6A-9E2E-C20C58F7DCD0}"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B64B7D-434C-2844-BD26-C12913906CBB}"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k-SK"/>
              <a:t>Kliknite sem a upravte štýly predlohy nadpisu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364DC70C-6FF9-4502-861B-7B05B32E4914}" type="datetime1">
              <a:rPr lang="nb-NO" smtClean="0"/>
              <a:t>25.01.2023</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a:t>Kliknite sem a upravte štýly predlohy nadpisu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B04CA58B-CD53-4342-ABCC-66E7C0808C32}" type="datetime1">
              <a:rPr lang="nb-NO" smtClean="0"/>
              <a:t>25.01.2023</a:t>
            </a:fld>
            <a:endParaRPr lang="sk-SK"/>
          </a:p>
        </p:txBody>
      </p:sp>
      <p:sp>
        <p:nvSpPr>
          <p:cNvPr id="6" name="Footer Placeholder 5"/>
          <p:cNvSpPr>
            <a:spLocks noGrp="1"/>
          </p:cNvSpPr>
          <p:nvPr>
            <p:ph type="ftr" sz="quarter" idx="11"/>
          </p:nvPr>
        </p:nvSpPr>
        <p:spPr/>
        <p:txBody>
          <a:bodyPr/>
          <a:lstStyle/>
          <a:p>
            <a:endParaRPr lang="sk-SK"/>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a:t>Kliknite sem a upravte štýly predlohy nadpisu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B8A331B3-04C1-4D0C-A08E-A8E5FC2DA735}" type="datetime1">
              <a:rPr lang="nb-NO" smtClean="0"/>
              <a:t>25.01.2023</a:t>
            </a:fld>
            <a:endParaRPr lang="sk-SK"/>
          </a:p>
        </p:txBody>
      </p:sp>
      <p:sp>
        <p:nvSpPr>
          <p:cNvPr id="8" name="Footer Placeholder 7"/>
          <p:cNvSpPr>
            <a:spLocks noGrp="1"/>
          </p:cNvSpPr>
          <p:nvPr>
            <p:ph type="ftr" sz="quarter" idx="11"/>
          </p:nvPr>
        </p:nvSpPr>
        <p:spPr/>
        <p:txBody>
          <a:bodyPr/>
          <a:lstStyle/>
          <a:p>
            <a:endParaRPr lang="sk-SK"/>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B64B7D-434C-2844-BD26-C12913906CBB}"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Kliknite sem a upravte štýly predlohy nadpisu</a:t>
            </a:r>
            <a:endParaRPr lang="en-US" dirty="0"/>
          </a:p>
        </p:txBody>
      </p:sp>
      <p:sp>
        <p:nvSpPr>
          <p:cNvPr id="3" name="Date Placeholder 2"/>
          <p:cNvSpPr>
            <a:spLocks noGrp="1"/>
          </p:cNvSpPr>
          <p:nvPr>
            <p:ph type="dt" sz="half" idx="10"/>
          </p:nvPr>
        </p:nvSpPr>
        <p:spPr/>
        <p:txBody>
          <a:bodyPr/>
          <a:lstStyle/>
          <a:p>
            <a:fld id="{624E5DF2-105E-4AFA-8E82-FBADA3A8832D}" type="datetime1">
              <a:rPr lang="nb-NO" smtClean="0"/>
              <a:t>25.01.2023</a:t>
            </a:fld>
            <a:endParaRPr lang="sk-SK"/>
          </a:p>
        </p:txBody>
      </p:sp>
      <p:sp>
        <p:nvSpPr>
          <p:cNvPr id="4" name="Footer Placeholder 3"/>
          <p:cNvSpPr>
            <a:spLocks noGrp="1"/>
          </p:cNvSpPr>
          <p:nvPr>
            <p:ph type="ftr" sz="quarter" idx="11"/>
          </p:nvPr>
        </p:nvSpPr>
        <p:spPr/>
        <p:txBody>
          <a:bodyPr/>
          <a:lstStyle/>
          <a:p>
            <a:endParaRPr lang="sk-SK"/>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B64B7D-434C-2844-BD26-C12913906CBB}"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6FD36-7E99-4B26-AB3C-174C93F7C8AC}" type="datetime1">
              <a:rPr lang="nb-NO" smtClean="0"/>
              <a:t>25.01.2023</a:t>
            </a:fld>
            <a:endParaRPr lang="sk-SK"/>
          </a:p>
        </p:txBody>
      </p:sp>
      <p:sp>
        <p:nvSpPr>
          <p:cNvPr id="3" name="Footer Placeholder 2"/>
          <p:cNvSpPr>
            <a:spLocks noGrp="1"/>
          </p:cNvSpPr>
          <p:nvPr>
            <p:ph type="ftr" sz="quarter" idx="11"/>
          </p:nvPr>
        </p:nvSpPr>
        <p:spPr/>
        <p:txBody>
          <a:bodyPr/>
          <a:lstStyle/>
          <a:p>
            <a:endParaRPr lang="sk-SK"/>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B64B7D-434C-2844-BD26-C12913906CBB}"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k-SK"/>
              <a:t>Kliknite sem a upravte štýly predlohy nadpisu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0DA88982-E6B1-4174-BFF2-FA70AB976446}" type="datetime1">
              <a:rPr lang="nb-NO" smtClean="0"/>
              <a:t>25.01.2023</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B64B7D-434C-2844-BD26-C12913906CBB}"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k-SK"/>
              <a:t>Kliknite sem a upravte štýly predlohy nadpisu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Obrázok možno pridať jeho presunutím do zástupného objektu alebo kliknutím na jeho ikonu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A16AD544-57D3-4434-A5B0-DAE9A20DA2CB}" type="datetime1">
              <a:rPr lang="nb-NO" smtClean="0"/>
              <a:t>25.01.2023</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B64B7D-434C-2844-BD26-C12913906CBB}"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k-SK"/>
              <a:t>Kliknite sem a upravte štýly predlohy nadpisu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443AEFF-6309-4F8E-B944-058D562DE533}" type="datetime1">
              <a:rPr lang="nb-NO" smtClean="0"/>
              <a:t>25.01.2023</a:t>
            </a:fld>
            <a:endParaRPr lang="sk-SK"/>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B64B7D-434C-2844-BD26-C12913906CBB}" type="slidenum">
              <a:rPr lang="sk-SK" smtClean="0"/>
              <a:t>‹#›</a:t>
            </a:fld>
            <a:endParaRPr lang="sk-SK"/>
          </a:p>
        </p:txBody>
      </p:sp>
    </p:spTree>
    <p:extLst>
      <p:ext uri="{BB962C8B-B14F-4D97-AF65-F5344CB8AC3E}">
        <p14:creationId xmlns:p14="http://schemas.microsoft.com/office/powerpoint/2010/main" val="180047224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10" Type="http://schemas.openxmlformats.org/officeDocument/2006/relationships/hyperlink" Target="https://eeagrants.org/" TargetMode="External"/><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10" Type="http://schemas.openxmlformats.org/officeDocument/2006/relationships/hyperlink" Target="https://eeagrants.org/" TargetMode="External"/><Relationship Id="rId4" Type="http://schemas.openxmlformats.org/officeDocument/2006/relationships/image" Target="../media/image2.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upload.wikimedia.org/wikipedia/commons/c/cb/Security_Service_of_Ukraine.gi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upload.wikimedia.org/wikipedia/commons/c/cb/Security_Service_of_Ukraine.gif" TargetMode="External"/><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ok 9"/>
          <p:cNvPicPr>
            <a:picLocks noChangeAspect="1"/>
          </p:cNvPicPr>
          <p:nvPr/>
        </p:nvPicPr>
        <p:blipFill rotWithShape="1">
          <a:blip r:embed="rId4"/>
          <a:srcRect r="60985"/>
          <a:stretch/>
        </p:blipFill>
        <p:spPr>
          <a:xfrm>
            <a:off x="8987327" y="6296999"/>
            <a:ext cx="1007067" cy="446170"/>
          </a:xfrm>
          <a:prstGeom prst="rect">
            <a:avLst/>
          </a:prstGeom>
        </p:spPr>
      </p:pic>
      <p:pic>
        <p:nvPicPr>
          <p:cNvPr id="11"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2"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3"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ok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8" name="Nadpis 3">
            <a:extLst>
              <a:ext uri="{FF2B5EF4-FFF2-40B4-BE49-F238E27FC236}">
                <a16:creationId xmlns:a16="http://schemas.microsoft.com/office/drawing/2014/main" xmlns="" id="{DE13F180-D97F-43EE-BD4D-1414CE347B35}"/>
              </a:ext>
            </a:extLst>
          </p:cNvPr>
          <p:cNvSpPr txBox="1">
            <a:spLocks/>
          </p:cNvSpPr>
          <p:nvPr/>
        </p:nvSpPr>
        <p:spPr>
          <a:xfrm>
            <a:off x="2592925" y="624109"/>
            <a:ext cx="8911687" cy="5475901"/>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The EEA and Norway Grants</a:t>
            </a:r>
          </a:p>
          <a:p>
            <a:pPr algn="ctr"/>
            <a:endParaRPr lang="en-GB" dirty="0"/>
          </a:p>
          <a:p>
            <a:pPr algn="ctr"/>
            <a:endParaRPr lang="en-GB" dirty="0"/>
          </a:p>
          <a:p>
            <a:pPr algn="ctr"/>
            <a:endParaRPr lang="en-GB" dirty="0"/>
          </a:p>
          <a:p>
            <a:pPr algn="ctr"/>
            <a:r>
              <a:rPr lang="en-GB" sz="2400" dirty="0" smtClean="0"/>
              <a:t>Norwegian </a:t>
            </a:r>
            <a:r>
              <a:rPr lang="en-GB" sz="2400" dirty="0"/>
              <a:t>Radiation and</a:t>
            </a:r>
            <a:br>
              <a:rPr lang="en-GB" sz="2400" dirty="0"/>
            </a:br>
            <a:r>
              <a:rPr lang="en-GB" sz="2400" dirty="0"/>
              <a:t>Nuclear Safety Authority (DSA)</a:t>
            </a:r>
          </a:p>
        </p:txBody>
      </p:sp>
    </p:spTree>
    <p:extLst>
      <p:ext uri="{BB962C8B-B14F-4D97-AF65-F5344CB8AC3E}">
        <p14:creationId xmlns:p14="http://schemas.microsoft.com/office/powerpoint/2010/main" val="99440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Management of the Grants</a:t>
            </a:r>
            <a:endParaRPr lang="sk-SK" dirty="0"/>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2" name="Plassholder for lysbildenummer 1">
            <a:extLst>
              <a:ext uri="{FF2B5EF4-FFF2-40B4-BE49-F238E27FC236}">
                <a16:creationId xmlns:a16="http://schemas.microsoft.com/office/drawing/2014/main" xmlns="" id="{1651DA88-DDFB-463B-8232-CE27A8CB5489}"/>
              </a:ext>
            </a:extLst>
          </p:cNvPr>
          <p:cNvSpPr>
            <a:spLocks noGrp="1"/>
          </p:cNvSpPr>
          <p:nvPr>
            <p:ph type="sldNum" sz="quarter" idx="12"/>
          </p:nvPr>
        </p:nvSpPr>
        <p:spPr/>
        <p:txBody>
          <a:bodyPr/>
          <a:lstStyle/>
          <a:p>
            <a:fld id="{95B64B7D-434C-2844-BD26-C12913906CBB}" type="slidenum">
              <a:rPr lang="sk-SK" smtClean="0"/>
              <a:t>10</a:t>
            </a:fld>
            <a:endParaRPr lang="sk-SK"/>
          </a:p>
        </p:txBody>
      </p:sp>
      <p:pic>
        <p:nvPicPr>
          <p:cNvPr id="3" name="Bilde 2">
            <a:extLst>
              <a:ext uri="{FF2B5EF4-FFF2-40B4-BE49-F238E27FC236}">
                <a16:creationId xmlns:a16="http://schemas.microsoft.com/office/drawing/2014/main" xmlns="" id="{8D0B51AC-4ABB-4D58-A103-62570975662C}"/>
              </a:ext>
            </a:extLst>
          </p:cNvPr>
          <p:cNvPicPr>
            <a:picLocks noChangeAspect="1"/>
          </p:cNvPicPr>
          <p:nvPr/>
        </p:nvPicPr>
        <p:blipFill>
          <a:blip r:embed="rId10"/>
          <a:stretch>
            <a:fillRect/>
          </a:stretch>
        </p:blipFill>
        <p:spPr>
          <a:xfrm>
            <a:off x="487194" y="1767621"/>
            <a:ext cx="11217612" cy="3932261"/>
          </a:xfrm>
          <a:prstGeom prst="rect">
            <a:avLst/>
          </a:prstGeom>
        </p:spPr>
      </p:pic>
    </p:spTree>
    <p:extLst>
      <p:ext uri="{BB962C8B-B14F-4D97-AF65-F5344CB8AC3E}">
        <p14:creationId xmlns:p14="http://schemas.microsoft.com/office/powerpoint/2010/main" val="3969310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745403" y="1536956"/>
            <a:ext cx="8911687" cy="1280890"/>
          </a:xfrm>
        </p:spPr>
        <p:txBody>
          <a:bodyPr>
            <a:normAutofit/>
          </a:bodyPr>
          <a:lstStyle/>
          <a:p>
            <a:pPr algn="ctr"/>
            <a:r>
              <a:rPr lang="en-GB" sz="4000" dirty="0"/>
              <a:t>Questions and Answers</a:t>
            </a:r>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2" name="Plassholder for lysbildenummer 1">
            <a:extLst>
              <a:ext uri="{FF2B5EF4-FFF2-40B4-BE49-F238E27FC236}">
                <a16:creationId xmlns:a16="http://schemas.microsoft.com/office/drawing/2014/main" xmlns="" id="{1651DA88-DDFB-463B-8232-CE27A8CB5489}"/>
              </a:ext>
            </a:extLst>
          </p:cNvPr>
          <p:cNvSpPr>
            <a:spLocks noGrp="1"/>
          </p:cNvSpPr>
          <p:nvPr>
            <p:ph type="sldNum" sz="quarter" idx="12"/>
          </p:nvPr>
        </p:nvSpPr>
        <p:spPr/>
        <p:txBody>
          <a:bodyPr/>
          <a:lstStyle/>
          <a:p>
            <a:fld id="{95B64B7D-434C-2844-BD26-C12913906CBB}" type="slidenum">
              <a:rPr lang="sk-SK" smtClean="0"/>
              <a:t>11</a:t>
            </a:fld>
            <a:endParaRPr lang="sk-SK"/>
          </a:p>
        </p:txBody>
      </p:sp>
      <p:sp>
        <p:nvSpPr>
          <p:cNvPr id="6" name="Plassholder for innhold 5">
            <a:extLst>
              <a:ext uri="{FF2B5EF4-FFF2-40B4-BE49-F238E27FC236}">
                <a16:creationId xmlns:a16="http://schemas.microsoft.com/office/drawing/2014/main" xmlns="" id="{F6DED418-0FE6-48E0-BDFC-9419E9D163D3}"/>
              </a:ext>
            </a:extLst>
          </p:cNvPr>
          <p:cNvSpPr>
            <a:spLocks noGrp="1"/>
          </p:cNvSpPr>
          <p:nvPr>
            <p:ph idx="1"/>
          </p:nvPr>
        </p:nvSpPr>
        <p:spPr>
          <a:xfrm>
            <a:off x="2589212" y="4040154"/>
            <a:ext cx="8915400" cy="1871067"/>
          </a:xfrm>
        </p:spPr>
        <p:txBody>
          <a:bodyPr>
            <a:normAutofit/>
          </a:bodyPr>
          <a:lstStyle/>
          <a:p>
            <a:pPr marL="0" indent="0" algn="ctr">
              <a:buNone/>
            </a:pPr>
            <a:r>
              <a:rPr lang="en-GB" sz="2800" dirty="0">
                <a:solidFill>
                  <a:srgbClr val="1772E8"/>
                </a:solidFill>
              </a:rPr>
              <a:t>The official website of the EEA and Norway Grants is: </a:t>
            </a:r>
            <a:r>
              <a:rPr lang="en-GB" sz="2800" dirty="0">
                <a:solidFill>
                  <a:srgbClr val="1772E8"/>
                </a:solidFill>
                <a:hlinkClick r:id="rId10"/>
              </a:rPr>
              <a:t>https://eeagrants.org/</a:t>
            </a:r>
            <a:r>
              <a:rPr lang="en-GB" sz="2800" dirty="0">
                <a:solidFill>
                  <a:srgbClr val="1772E8"/>
                </a:solidFill>
              </a:rPr>
              <a:t> </a:t>
            </a:r>
          </a:p>
        </p:txBody>
      </p:sp>
    </p:spTree>
    <p:extLst>
      <p:ext uri="{BB962C8B-B14F-4D97-AF65-F5344CB8AC3E}">
        <p14:creationId xmlns:p14="http://schemas.microsoft.com/office/powerpoint/2010/main" val="149709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Content</a:t>
            </a:r>
            <a:endParaRPr lang="sk-SK" dirty="0"/>
          </a:p>
        </p:txBody>
      </p:sp>
      <p:sp>
        <p:nvSpPr>
          <p:cNvPr id="5" name="Zástupný symbol obsahu 4"/>
          <p:cNvSpPr>
            <a:spLocks noGrp="1"/>
          </p:cNvSpPr>
          <p:nvPr>
            <p:ph idx="1"/>
          </p:nvPr>
        </p:nvSpPr>
        <p:spPr>
          <a:xfrm>
            <a:off x="2589212" y="1651518"/>
            <a:ext cx="8915400" cy="4582372"/>
          </a:xfrm>
        </p:spPr>
        <p:txBody>
          <a:bodyPr>
            <a:normAutofit/>
          </a:bodyPr>
          <a:lstStyle/>
          <a:p>
            <a:r>
              <a:rPr lang="en-GB" sz="2400" dirty="0"/>
              <a:t>What is the EEA?</a:t>
            </a:r>
          </a:p>
          <a:p>
            <a:r>
              <a:rPr lang="en-GB" sz="2400" dirty="0"/>
              <a:t>Why the Grants exist?</a:t>
            </a:r>
          </a:p>
          <a:p>
            <a:r>
              <a:rPr lang="en-GB" sz="2400" dirty="0"/>
              <a:t>About the Grants</a:t>
            </a:r>
          </a:p>
          <a:p>
            <a:r>
              <a:rPr lang="en-GB" sz="2400" dirty="0"/>
              <a:t>How much the Grants worth?</a:t>
            </a:r>
          </a:p>
          <a:p>
            <a:r>
              <a:rPr lang="en-GB" sz="2400" dirty="0"/>
              <a:t>What is the difference between the EEA Grants and the Norway Grants?</a:t>
            </a:r>
          </a:p>
          <a:p>
            <a:r>
              <a:rPr lang="en-GB" sz="2400" dirty="0"/>
              <a:t>The EEA Grants</a:t>
            </a:r>
          </a:p>
          <a:p>
            <a:r>
              <a:rPr lang="en-GB" sz="2400" dirty="0"/>
              <a:t>The Norway Grants</a:t>
            </a:r>
          </a:p>
          <a:p>
            <a:r>
              <a:rPr lang="en-GB" sz="2400" dirty="0"/>
              <a:t>Questions and Answers</a:t>
            </a:r>
          </a:p>
          <a:p>
            <a:endParaRPr lang="sk-SK" dirty="0"/>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3" name="Plassholder for lysbildenummer 2">
            <a:extLst>
              <a:ext uri="{FF2B5EF4-FFF2-40B4-BE49-F238E27FC236}">
                <a16:creationId xmlns:a16="http://schemas.microsoft.com/office/drawing/2014/main" xmlns="" id="{C9F8B90C-C2CD-4EFA-BABE-984ABF8B1C79}"/>
              </a:ext>
            </a:extLst>
          </p:cNvPr>
          <p:cNvSpPr>
            <a:spLocks noGrp="1"/>
          </p:cNvSpPr>
          <p:nvPr>
            <p:ph type="sldNum" sz="quarter" idx="12"/>
          </p:nvPr>
        </p:nvSpPr>
        <p:spPr/>
        <p:txBody>
          <a:bodyPr/>
          <a:lstStyle/>
          <a:p>
            <a:fld id="{95B64B7D-434C-2844-BD26-C12913906CBB}" type="slidenum">
              <a:rPr lang="sk-SK" smtClean="0"/>
              <a:t>2</a:t>
            </a:fld>
            <a:endParaRPr lang="sk-SK"/>
          </a:p>
        </p:txBody>
      </p:sp>
    </p:spTree>
    <p:extLst>
      <p:ext uri="{BB962C8B-B14F-4D97-AF65-F5344CB8AC3E}">
        <p14:creationId xmlns:p14="http://schemas.microsoft.com/office/powerpoint/2010/main" val="184524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What is the EEA?</a:t>
            </a:r>
          </a:p>
        </p:txBody>
      </p:sp>
      <p:sp>
        <p:nvSpPr>
          <p:cNvPr id="5" name="Zástupný symbol obsahu 4"/>
          <p:cNvSpPr>
            <a:spLocks noGrp="1"/>
          </p:cNvSpPr>
          <p:nvPr>
            <p:ph idx="1"/>
          </p:nvPr>
        </p:nvSpPr>
        <p:spPr>
          <a:xfrm>
            <a:off x="2589212" y="2133600"/>
            <a:ext cx="4352764" cy="3777622"/>
          </a:xfrm>
        </p:spPr>
        <p:txBody>
          <a:bodyPr>
            <a:normAutofit/>
          </a:bodyPr>
          <a:lstStyle/>
          <a:p>
            <a:pPr marL="0" indent="0">
              <a:buNone/>
            </a:pPr>
            <a:r>
              <a:rPr lang="en-US" sz="2800" dirty="0"/>
              <a:t>The European Economic Area binds together the 28 EU member countries and Iceland, Liechtenstein and Norway as equal partners in the internal market.</a:t>
            </a:r>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pic>
        <p:nvPicPr>
          <p:cNvPr id="2" name="Bilde 1">
            <a:extLst>
              <a:ext uri="{FF2B5EF4-FFF2-40B4-BE49-F238E27FC236}">
                <a16:creationId xmlns:a16="http://schemas.microsoft.com/office/drawing/2014/main" xmlns="" id="{9206B251-45ED-49E1-A301-D7F50D934FE3}"/>
              </a:ext>
            </a:extLst>
          </p:cNvPr>
          <p:cNvPicPr>
            <a:picLocks noChangeAspect="1"/>
          </p:cNvPicPr>
          <p:nvPr/>
        </p:nvPicPr>
        <p:blipFill>
          <a:blip r:embed="rId10"/>
          <a:stretch>
            <a:fillRect/>
          </a:stretch>
        </p:blipFill>
        <p:spPr>
          <a:xfrm>
            <a:off x="6941976" y="661198"/>
            <a:ext cx="5250024" cy="5250024"/>
          </a:xfrm>
          <a:prstGeom prst="rect">
            <a:avLst/>
          </a:prstGeom>
          <a:ln>
            <a:solidFill>
              <a:schemeClr val="tx1"/>
            </a:solidFill>
          </a:ln>
        </p:spPr>
      </p:pic>
      <p:sp>
        <p:nvSpPr>
          <p:cNvPr id="3" name="Plassholder for lysbildenummer 2">
            <a:extLst>
              <a:ext uri="{FF2B5EF4-FFF2-40B4-BE49-F238E27FC236}">
                <a16:creationId xmlns:a16="http://schemas.microsoft.com/office/drawing/2014/main" xmlns="" id="{23DD7712-E801-48D5-ADF7-A9BFF92B7D4B}"/>
              </a:ext>
            </a:extLst>
          </p:cNvPr>
          <p:cNvSpPr>
            <a:spLocks noGrp="1"/>
          </p:cNvSpPr>
          <p:nvPr>
            <p:ph type="sldNum" sz="quarter" idx="12"/>
          </p:nvPr>
        </p:nvSpPr>
        <p:spPr/>
        <p:txBody>
          <a:bodyPr/>
          <a:lstStyle/>
          <a:p>
            <a:fld id="{95B64B7D-434C-2844-BD26-C12913906CBB}" type="slidenum">
              <a:rPr lang="sk-SK" smtClean="0"/>
              <a:t>3</a:t>
            </a:fld>
            <a:endParaRPr lang="sk-SK"/>
          </a:p>
        </p:txBody>
      </p:sp>
    </p:spTree>
    <p:extLst>
      <p:ext uri="{BB962C8B-B14F-4D97-AF65-F5344CB8AC3E}">
        <p14:creationId xmlns:p14="http://schemas.microsoft.com/office/powerpoint/2010/main" val="2256443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a:t>Why the Grants exist?</a:t>
            </a:r>
          </a:p>
        </p:txBody>
      </p:sp>
      <p:sp>
        <p:nvSpPr>
          <p:cNvPr id="5" name="Zástupný symbol obsahu 4"/>
          <p:cNvSpPr>
            <a:spLocks noGrp="1"/>
          </p:cNvSpPr>
          <p:nvPr>
            <p:ph idx="1"/>
          </p:nvPr>
        </p:nvSpPr>
        <p:spPr/>
        <p:txBody>
          <a:bodyPr>
            <a:normAutofit lnSpcReduction="10000"/>
          </a:bodyPr>
          <a:lstStyle/>
          <a:p>
            <a:pPr marL="0" indent="0">
              <a:buNone/>
            </a:pPr>
            <a:r>
              <a:rPr lang="en-US" sz="2800" dirty="0"/>
              <a:t>The EEA and Norway Grants have their basis in the EEA Agreement. Under this agreement, Iceland, Liechtenstein and Norway are part of the European internal market. The agreement sets out the common goal of working together to reduce social and economic disparities in Europe and strengthening cooperation between European countries. For this purpose, the EEA and Norway Grants have been established.</a:t>
            </a:r>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2" name="Plassholder for lysbildenummer 1">
            <a:extLst>
              <a:ext uri="{FF2B5EF4-FFF2-40B4-BE49-F238E27FC236}">
                <a16:creationId xmlns:a16="http://schemas.microsoft.com/office/drawing/2014/main" xmlns="" id="{9D50679F-3886-4AC1-8323-7A035AA578A5}"/>
              </a:ext>
            </a:extLst>
          </p:cNvPr>
          <p:cNvSpPr>
            <a:spLocks noGrp="1"/>
          </p:cNvSpPr>
          <p:nvPr>
            <p:ph type="sldNum" sz="quarter" idx="12"/>
          </p:nvPr>
        </p:nvSpPr>
        <p:spPr/>
        <p:txBody>
          <a:bodyPr/>
          <a:lstStyle/>
          <a:p>
            <a:fld id="{95B64B7D-434C-2844-BD26-C12913906CBB}" type="slidenum">
              <a:rPr lang="sk-SK" smtClean="0"/>
              <a:t>4</a:t>
            </a:fld>
            <a:endParaRPr lang="sk-SK"/>
          </a:p>
        </p:txBody>
      </p:sp>
    </p:spTree>
    <p:extLst>
      <p:ext uri="{BB962C8B-B14F-4D97-AF65-F5344CB8AC3E}">
        <p14:creationId xmlns:p14="http://schemas.microsoft.com/office/powerpoint/2010/main" val="102730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About the Grants</a:t>
            </a:r>
            <a:endParaRPr lang="sk-SK" dirty="0"/>
          </a:p>
        </p:txBody>
      </p:sp>
      <p:sp>
        <p:nvSpPr>
          <p:cNvPr id="5" name="Zástupný symbol obsahu 4"/>
          <p:cNvSpPr>
            <a:spLocks noGrp="1"/>
          </p:cNvSpPr>
          <p:nvPr>
            <p:ph idx="1"/>
          </p:nvPr>
        </p:nvSpPr>
        <p:spPr/>
        <p:txBody>
          <a:bodyPr/>
          <a:lstStyle/>
          <a:p>
            <a:pPr marL="0" indent="0">
              <a:buNone/>
            </a:pPr>
            <a:r>
              <a:rPr lang="en-US" sz="2800" dirty="0"/>
              <a:t>The EEA and Norway Grants are funded by Iceland, Liechtenstein and Norway. The Grants have two goals – to contribute to a more equal Europe, both socially and economically – and to strengthen the relations between Iceland, Liechtenstein and Norway, and the 15 Beneficiary States in Europe.</a:t>
            </a:r>
            <a:endParaRPr lang="nb-NO" sz="2800" dirty="0"/>
          </a:p>
          <a:p>
            <a:pPr marL="0" indent="0">
              <a:buNone/>
            </a:pPr>
            <a:endParaRPr lang="en-US" dirty="0"/>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11" name="TekstSylinder 10">
            <a:extLst>
              <a:ext uri="{FF2B5EF4-FFF2-40B4-BE49-F238E27FC236}">
                <a16:creationId xmlns:a16="http://schemas.microsoft.com/office/drawing/2014/main" xmlns="" id="{0DEFED79-6B94-4ABB-B3C8-EC9B907CBA47}"/>
              </a:ext>
            </a:extLst>
          </p:cNvPr>
          <p:cNvSpPr txBox="1"/>
          <p:nvPr/>
        </p:nvSpPr>
        <p:spPr>
          <a:xfrm>
            <a:off x="2589212" y="5388002"/>
            <a:ext cx="6093994" cy="523220"/>
          </a:xfrm>
          <a:prstGeom prst="rect">
            <a:avLst/>
          </a:prstGeom>
          <a:noFill/>
        </p:spPr>
        <p:txBody>
          <a:bodyPr wrap="square">
            <a:spAutoFit/>
          </a:bodyPr>
          <a:lstStyle/>
          <a:p>
            <a:r>
              <a:rPr lang="nb-NO" sz="2800" dirty="0">
                <a:hlinkClick r:id="rId10"/>
              </a:rPr>
              <a:t>https://eeagrants.org/</a:t>
            </a:r>
            <a:endParaRPr lang="nb-NO" sz="2800" dirty="0"/>
          </a:p>
        </p:txBody>
      </p:sp>
      <p:sp>
        <p:nvSpPr>
          <p:cNvPr id="3" name="Plassholder for lysbildenummer 2">
            <a:extLst>
              <a:ext uri="{FF2B5EF4-FFF2-40B4-BE49-F238E27FC236}">
                <a16:creationId xmlns:a16="http://schemas.microsoft.com/office/drawing/2014/main" xmlns="" id="{35AD66DF-53CA-48BF-906D-1E4FE12DB4C5}"/>
              </a:ext>
            </a:extLst>
          </p:cNvPr>
          <p:cNvSpPr>
            <a:spLocks noGrp="1"/>
          </p:cNvSpPr>
          <p:nvPr>
            <p:ph type="sldNum" sz="quarter" idx="12"/>
          </p:nvPr>
        </p:nvSpPr>
        <p:spPr/>
        <p:txBody>
          <a:bodyPr/>
          <a:lstStyle/>
          <a:p>
            <a:fld id="{95B64B7D-434C-2844-BD26-C12913906CBB}" type="slidenum">
              <a:rPr lang="sk-SK" smtClean="0"/>
              <a:t>5</a:t>
            </a:fld>
            <a:endParaRPr lang="sk-SK"/>
          </a:p>
        </p:txBody>
      </p:sp>
    </p:spTree>
    <p:extLst>
      <p:ext uri="{BB962C8B-B14F-4D97-AF65-F5344CB8AC3E}">
        <p14:creationId xmlns:p14="http://schemas.microsoft.com/office/powerpoint/2010/main" val="188914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How much are the Grants worth?</a:t>
            </a:r>
            <a:endParaRPr lang="sk-SK" dirty="0"/>
          </a:p>
        </p:txBody>
      </p:sp>
      <p:pic>
        <p:nvPicPr>
          <p:cNvPr id="3" name="Plassholder for innhold 2">
            <a:extLst>
              <a:ext uri="{FF2B5EF4-FFF2-40B4-BE49-F238E27FC236}">
                <a16:creationId xmlns:a16="http://schemas.microsoft.com/office/drawing/2014/main" xmlns="" id="{CD296B40-E7DE-4B2E-A43B-4A562BAEB6BC}"/>
              </a:ext>
            </a:extLst>
          </p:cNvPr>
          <p:cNvPicPr>
            <a:picLocks noGrp="1" noChangeAspect="1"/>
          </p:cNvPicPr>
          <p:nvPr>
            <p:ph idx="1"/>
          </p:nvPr>
        </p:nvPicPr>
        <p:blipFill>
          <a:blip r:embed="rId3"/>
          <a:stretch>
            <a:fillRect/>
          </a:stretch>
        </p:blipFill>
        <p:spPr>
          <a:xfrm>
            <a:off x="2860983" y="1480492"/>
            <a:ext cx="6470034" cy="4836772"/>
          </a:xfrm>
          <a:prstGeom prst="rect">
            <a:avLst/>
          </a:prstGeom>
        </p:spPr>
      </p:pic>
      <p:pic>
        <p:nvPicPr>
          <p:cNvPr id="12" name="Picture 2" descr="3 riadkovy FARBA 10 m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5"/>
          <a:srcRect r="60985"/>
          <a:stretch/>
        </p:blipFill>
        <p:spPr>
          <a:xfrm>
            <a:off x="8987327" y="6296999"/>
            <a:ext cx="1007067" cy="446170"/>
          </a:xfrm>
          <a:prstGeom prst="rect">
            <a:avLst/>
          </a:prstGeom>
        </p:spPr>
      </p:pic>
      <p:pic>
        <p:nvPicPr>
          <p:cNvPr id="14"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6"/>
          <a:srcRect r="70963"/>
          <a:stretch/>
        </p:blipFill>
        <p:spPr>
          <a:xfrm>
            <a:off x="11657090" y="6344323"/>
            <a:ext cx="314993" cy="358866"/>
          </a:xfrm>
          <a:prstGeom prst="rect">
            <a:avLst/>
          </a:prstGeom>
        </p:spPr>
      </p:pic>
      <p:pic>
        <p:nvPicPr>
          <p:cNvPr id="15" name="Picture 20" descr="File:Security Service of Ukraine.gif">
            <a:hlinkClick r:id="rId7"/>
          </p:cNvPr>
          <p:cNvPicPr>
            <a:picLocks noChangeAspect="1" noChangeArrowheads="1"/>
          </p:cNvPicPr>
          <p:nvPr/>
        </p:nvPicPr>
        <p:blipFill>
          <a:blip r:embed="rId8"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2" name="Plassholder for lysbildenummer 1">
            <a:extLst>
              <a:ext uri="{FF2B5EF4-FFF2-40B4-BE49-F238E27FC236}">
                <a16:creationId xmlns:a16="http://schemas.microsoft.com/office/drawing/2014/main" xmlns="" id="{1651DA88-DDFB-463B-8232-CE27A8CB5489}"/>
              </a:ext>
            </a:extLst>
          </p:cNvPr>
          <p:cNvSpPr>
            <a:spLocks noGrp="1"/>
          </p:cNvSpPr>
          <p:nvPr>
            <p:ph type="sldNum" sz="quarter" idx="12"/>
          </p:nvPr>
        </p:nvSpPr>
        <p:spPr/>
        <p:txBody>
          <a:bodyPr/>
          <a:lstStyle/>
          <a:p>
            <a:fld id="{95B64B7D-434C-2844-BD26-C12913906CBB}" type="slidenum">
              <a:rPr lang="sk-SK" smtClean="0"/>
              <a:t>6</a:t>
            </a:fld>
            <a:endParaRPr lang="sk-SK"/>
          </a:p>
        </p:txBody>
      </p:sp>
    </p:spTree>
    <p:extLst>
      <p:ext uri="{BB962C8B-B14F-4D97-AF65-F5344CB8AC3E}">
        <p14:creationId xmlns:p14="http://schemas.microsoft.com/office/powerpoint/2010/main" val="342730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What is the difference between the EEA Grants and the Norway Grants?</a:t>
            </a:r>
            <a:endParaRPr lang="sk-SK" dirty="0"/>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2" name="Plassholder for lysbildenummer 1">
            <a:extLst>
              <a:ext uri="{FF2B5EF4-FFF2-40B4-BE49-F238E27FC236}">
                <a16:creationId xmlns:a16="http://schemas.microsoft.com/office/drawing/2014/main" xmlns="" id="{1651DA88-DDFB-463B-8232-CE27A8CB5489}"/>
              </a:ext>
            </a:extLst>
          </p:cNvPr>
          <p:cNvSpPr>
            <a:spLocks noGrp="1"/>
          </p:cNvSpPr>
          <p:nvPr>
            <p:ph type="sldNum" sz="quarter" idx="12"/>
          </p:nvPr>
        </p:nvSpPr>
        <p:spPr/>
        <p:txBody>
          <a:bodyPr/>
          <a:lstStyle/>
          <a:p>
            <a:fld id="{95B64B7D-434C-2844-BD26-C12913906CBB}" type="slidenum">
              <a:rPr lang="sk-SK" smtClean="0"/>
              <a:t>7</a:t>
            </a:fld>
            <a:endParaRPr lang="sk-SK"/>
          </a:p>
        </p:txBody>
      </p:sp>
      <p:sp>
        <p:nvSpPr>
          <p:cNvPr id="6" name="Plassholder for innhold 5">
            <a:extLst>
              <a:ext uri="{FF2B5EF4-FFF2-40B4-BE49-F238E27FC236}">
                <a16:creationId xmlns:a16="http://schemas.microsoft.com/office/drawing/2014/main" xmlns="" id="{F6DED418-0FE6-48E0-BDFC-9419E9D163D3}"/>
              </a:ext>
            </a:extLst>
          </p:cNvPr>
          <p:cNvSpPr>
            <a:spLocks noGrp="1"/>
          </p:cNvSpPr>
          <p:nvPr>
            <p:ph idx="1"/>
          </p:nvPr>
        </p:nvSpPr>
        <p:spPr/>
        <p:txBody>
          <a:bodyPr>
            <a:normAutofit/>
          </a:bodyPr>
          <a:lstStyle/>
          <a:p>
            <a:pPr marL="0" indent="0">
              <a:buNone/>
            </a:pPr>
            <a:r>
              <a:rPr lang="en-US" sz="2800" dirty="0"/>
              <a:t>The Grants are composed of two funding schemes – the EEA Grants and the Norway Grants. The main difference between the two lies in where the funding comes from, and which countries receive the funding.</a:t>
            </a:r>
            <a:endParaRPr lang="nb-NO" sz="2800" dirty="0"/>
          </a:p>
        </p:txBody>
      </p:sp>
    </p:spTree>
    <p:extLst>
      <p:ext uri="{BB962C8B-B14F-4D97-AF65-F5344CB8AC3E}">
        <p14:creationId xmlns:p14="http://schemas.microsoft.com/office/powerpoint/2010/main" val="231159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sk-SK" dirty="0"/>
              <a:t>The EEA Grants</a:t>
            </a:r>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2" name="Plassholder for lysbildenummer 1">
            <a:extLst>
              <a:ext uri="{FF2B5EF4-FFF2-40B4-BE49-F238E27FC236}">
                <a16:creationId xmlns:a16="http://schemas.microsoft.com/office/drawing/2014/main" xmlns="" id="{1651DA88-DDFB-463B-8232-CE27A8CB5489}"/>
              </a:ext>
            </a:extLst>
          </p:cNvPr>
          <p:cNvSpPr>
            <a:spLocks noGrp="1"/>
          </p:cNvSpPr>
          <p:nvPr>
            <p:ph type="sldNum" sz="quarter" idx="12"/>
          </p:nvPr>
        </p:nvSpPr>
        <p:spPr/>
        <p:txBody>
          <a:bodyPr/>
          <a:lstStyle/>
          <a:p>
            <a:fld id="{95B64B7D-434C-2844-BD26-C12913906CBB}" type="slidenum">
              <a:rPr lang="sk-SK" smtClean="0"/>
              <a:t>8</a:t>
            </a:fld>
            <a:endParaRPr lang="sk-SK"/>
          </a:p>
        </p:txBody>
      </p:sp>
      <p:pic>
        <p:nvPicPr>
          <p:cNvPr id="5" name="Bilde 4">
            <a:extLst>
              <a:ext uri="{FF2B5EF4-FFF2-40B4-BE49-F238E27FC236}">
                <a16:creationId xmlns:a16="http://schemas.microsoft.com/office/drawing/2014/main" xmlns="" id="{EBD6349E-C43A-4AA1-8FF0-FD93609B4DDB}"/>
              </a:ext>
            </a:extLst>
          </p:cNvPr>
          <p:cNvPicPr>
            <a:picLocks noChangeAspect="1"/>
          </p:cNvPicPr>
          <p:nvPr/>
        </p:nvPicPr>
        <p:blipFill>
          <a:blip r:embed="rId10"/>
          <a:stretch>
            <a:fillRect/>
          </a:stretch>
        </p:blipFill>
        <p:spPr>
          <a:xfrm>
            <a:off x="3016073" y="1424964"/>
            <a:ext cx="6159854" cy="5091703"/>
          </a:xfrm>
          <a:prstGeom prst="rect">
            <a:avLst/>
          </a:prstGeom>
        </p:spPr>
      </p:pic>
    </p:spTree>
    <p:extLst>
      <p:ext uri="{BB962C8B-B14F-4D97-AF65-F5344CB8AC3E}">
        <p14:creationId xmlns:p14="http://schemas.microsoft.com/office/powerpoint/2010/main" val="262252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sk-SK" dirty="0"/>
              <a:t>The Norway Grants</a:t>
            </a:r>
          </a:p>
        </p:txBody>
      </p:sp>
      <p:pic>
        <p:nvPicPr>
          <p:cNvPr id="12" name="Picture 2" descr="3 riadkovy FARBA 10 m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 r="80604"/>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ok 12"/>
          <p:cNvPicPr>
            <a:picLocks noChangeAspect="1"/>
          </p:cNvPicPr>
          <p:nvPr/>
        </p:nvPicPr>
        <p:blipFill rotWithShape="1">
          <a:blip r:embed="rId4"/>
          <a:srcRect r="60985"/>
          <a:stretch/>
        </p:blipFill>
        <p:spPr>
          <a:xfrm>
            <a:off x="8987327" y="6296999"/>
            <a:ext cx="1007067" cy="446170"/>
          </a:xfrm>
          <a:prstGeom prst="rect">
            <a:avLst/>
          </a:prstGeom>
        </p:spPr>
      </p:pic>
      <p:pic>
        <p:nvPicPr>
          <p:cNvPr id="14"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5"/>
          <a:srcRect r="70963"/>
          <a:stretch/>
        </p:blipFill>
        <p:spPr>
          <a:xfrm>
            <a:off x="11657090" y="6344323"/>
            <a:ext cx="314993" cy="358866"/>
          </a:xfrm>
          <a:prstGeom prst="rect">
            <a:avLst/>
          </a:prstGeom>
        </p:spPr>
      </p:pic>
      <p:pic>
        <p:nvPicPr>
          <p:cNvPr id="15" name="Picture 20" descr="File:Security Service of Ukraine.gif">
            <a:hlinkClick r:id="rId6"/>
          </p:cNvPr>
          <p:cNvPicPr>
            <a:picLocks noChangeAspect="1" noChangeArrowheads="1"/>
          </p:cNvPicPr>
          <p:nvPr/>
        </p:nvPicPr>
        <p:blipFill>
          <a:blip r:embed="rId7" cstate="print"/>
          <a:srcRect/>
          <a:stretch>
            <a:fillRect/>
          </a:stretch>
        </p:blipFill>
        <p:spPr bwMode="auto">
          <a:xfrm>
            <a:off x="10204040" y="6319085"/>
            <a:ext cx="399455" cy="398655"/>
          </a:xfrm>
          <a:prstGeom prst="rect">
            <a:avLst/>
          </a:prstGeom>
          <a:noFill/>
          <a:ln w="9525">
            <a:noFill/>
            <a:miter lim="800000"/>
            <a:headEnd/>
            <a:tailEnd/>
          </a:ln>
        </p:spPr>
      </p:pic>
      <p:pic>
        <p:nvPicPr>
          <p:cNvPr id="16" name="Picture 4" descr="F:\Суд.рішення\дпс.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2" name="Plassholder for lysbildenummer 1">
            <a:extLst>
              <a:ext uri="{FF2B5EF4-FFF2-40B4-BE49-F238E27FC236}">
                <a16:creationId xmlns:a16="http://schemas.microsoft.com/office/drawing/2014/main" xmlns="" id="{1651DA88-DDFB-463B-8232-CE27A8CB5489}"/>
              </a:ext>
            </a:extLst>
          </p:cNvPr>
          <p:cNvSpPr>
            <a:spLocks noGrp="1"/>
          </p:cNvSpPr>
          <p:nvPr>
            <p:ph type="sldNum" sz="quarter" idx="12"/>
          </p:nvPr>
        </p:nvSpPr>
        <p:spPr/>
        <p:txBody>
          <a:bodyPr/>
          <a:lstStyle/>
          <a:p>
            <a:fld id="{95B64B7D-434C-2844-BD26-C12913906CBB}" type="slidenum">
              <a:rPr lang="sk-SK" smtClean="0"/>
              <a:t>9</a:t>
            </a:fld>
            <a:endParaRPr lang="sk-SK"/>
          </a:p>
        </p:txBody>
      </p:sp>
      <p:pic>
        <p:nvPicPr>
          <p:cNvPr id="11" name="Bilde 10">
            <a:extLst>
              <a:ext uri="{FF2B5EF4-FFF2-40B4-BE49-F238E27FC236}">
                <a16:creationId xmlns:a16="http://schemas.microsoft.com/office/drawing/2014/main" xmlns="" id="{50C4815C-44CB-4238-A5AC-314DAF5E7D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49527" y="1286816"/>
            <a:ext cx="6692945" cy="5032444"/>
          </a:xfrm>
          <a:prstGeom prst="rect">
            <a:avLst/>
          </a:prstGeom>
        </p:spPr>
      </p:pic>
    </p:spTree>
    <p:extLst>
      <p:ext uri="{BB962C8B-B14F-4D97-AF65-F5344CB8AC3E}">
        <p14:creationId xmlns:p14="http://schemas.microsoft.com/office/powerpoint/2010/main" val="2944803038"/>
      </p:ext>
    </p:extLst>
  </p:cSld>
  <p:clrMapOvr>
    <a:masterClrMapping/>
  </p:clrMapOvr>
</p:sld>
</file>

<file path=ppt/theme/theme1.xml><?xml version="1.0" encoding="utf-8"?>
<a:theme xmlns:a="http://schemas.openxmlformats.org/drawingml/2006/main" name="Dym">
  <a:themeElements>
    <a:clrScheme name="Dym">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y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ym">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4B3F0B99B03834AAC3825BD731D2CE8" ma:contentTypeVersion="10" ma:contentTypeDescription="Opprett et nytt dokument." ma:contentTypeScope="" ma:versionID="33c0c21e1bf380b5635a35e3febbad20">
  <xsd:schema xmlns:xsd="http://www.w3.org/2001/XMLSchema" xmlns:xs="http://www.w3.org/2001/XMLSchema" xmlns:p="http://schemas.microsoft.com/office/2006/metadata/properties" xmlns:ns2="a4a7acad-4ccb-4bef-8a8e-eacd4309a8d7" xmlns:ns3="57dba997-bbf2-458f-aa3a-cf40eef41dfa" targetNamespace="http://schemas.microsoft.com/office/2006/metadata/properties" ma:root="true" ma:fieldsID="2f5242f5f7ddfa65679d683fff257a49" ns2:_="" ns3:_="">
    <xsd:import namespace="a4a7acad-4ccb-4bef-8a8e-eacd4309a8d7"/>
    <xsd:import namespace="57dba997-bbf2-458f-aa3a-cf40eef41dfa"/>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7acad-4ccb-4bef-8a8e-eacd4309a8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dba997-bbf2-458f-aa3a-cf40eef41dfa"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180E72-3552-46D0-B918-C8754BCB7C1B}">
  <ds:schemaRefs>
    <ds:schemaRef ds:uri="http://purl.org/dc/elements/1.1/"/>
    <ds:schemaRef ds:uri="http://schemas.microsoft.com/office/2006/metadata/properties"/>
    <ds:schemaRef ds:uri="http://purl.org/dc/terms/"/>
    <ds:schemaRef ds:uri="http://schemas.openxmlformats.org/package/2006/metadata/core-properties"/>
    <ds:schemaRef ds:uri="a4a7acad-4ccb-4bef-8a8e-eacd4309a8d7"/>
    <ds:schemaRef ds:uri="http://schemas.microsoft.com/office/2006/documentManagement/types"/>
    <ds:schemaRef ds:uri="http://schemas.microsoft.com/office/infopath/2007/PartnerControls"/>
    <ds:schemaRef ds:uri="57dba997-bbf2-458f-aa3a-cf40eef41dfa"/>
    <ds:schemaRef ds:uri="http://www.w3.org/XML/1998/namespace"/>
    <ds:schemaRef ds:uri="http://purl.org/dc/dcmitype/"/>
  </ds:schemaRefs>
</ds:datastoreItem>
</file>

<file path=customXml/itemProps2.xml><?xml version="1.0" encoding="utf-8"?>
<ds:datastoreItem xmlns:ds="http://schemas.openxmlformats.org/officeDocument/2006/customXml" ds:itemID="{7FAB430D-47C7-4211-99FD-76E0E4DEC3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a7acad-4ccb-4bef-8a8e-eacd4309a8d7"/>
    <ds:schemaRef ds:uri="57dba997-bbf2-458f-aa3a-cf40eef41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92BFDF-84B5-4A2D-9935-393B4149F5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823</TotalTime>
  <Words>320</Words>
  <Application>Microsoft Office PowerPoint</Application>
  <PresentationFormat>Širokouhlá</PresentationFormat>
  <Paragraphs>51</Paragraphs>
  <Slides>11</Slides>
  <Notes>11</Notes>
  <HiddenSlides>1</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11</vt:i4>
      </vt:variant>
    </vt:vector>
  </HeadingPairs>
  <TitlesOfParts>
    <vt:vector size="16" baseType="lpstr">
      <vt:lpstr>Arial</vt:lpstr>
      <vt:lpstr>Calibri</vt:lpstr>
      <vt:lpstr>Century Gothic</vt:lpstr>
      <vt:lpstr>Wingdings 3</vt:lpstr>
      <vt:lpstr>Dym</vt:lpstr>
      <vt:lpstr>Prezentácia programu PowerPoint</vt:lpstr>
      <vt:lpstr>Content</vt:lpstr>
      <vt:lpstr>What is the EEA?</vt:lpstr>
      <vt:lpstr>Why the Grants exist?</vt:lpstr>
      <vt:lpstr>About the Grants</vt:lpstr>
      <vt:lpstr>How much are the Grants worth?</vt:lpstr>
      <vt:lpstr>What is the difference between the EEA Grants and the Norway Grants?</vt:lpstr>
      <vt:lpstr>The EEA Grants</vt:lpstr>
      <vt:lpstr>The Norway Grants</vt:lpstr>
      <vt:lpstr>Management of the Grants</vt:lpstr>
      <vt:lpstr>Questions and Answers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TRIGLAV - Strengthen the fight against CBRN threats at the Slovakian-Ukrainian border</dc:title>
  <dc:creator>Použív. MS Office</dc:creator>
  <cp:lastModifiedBy>Milan Škultéty</cp:lastModifiedBy>
  <cp:revision>89</cp:revision>
  <dcterms:created xsi:type="dcterms:W3CDTF">2019-02-24T12:09:18Z</dcterms:created>
  <dcterms:modified xsi:type="dcterms:W3CDTF">2023-01-25T10:02:33Z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0x010100D4B3F0B99B03834AAC3825BD731D2CE8</vt:lpwstr>
  </property>
</Properties>
</file>