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5" r:id="rId4"/>
  </p:sldMasterIdLst>
  <p:notesMasterIdLst>
    <p:notesMasterId r:id="rId20"/>
  </p:notesMasterIdLst>
  <p:sldIdLst>
    <p:sldId id="271" r:id="rId5"/>
    <p:sldId id="272" r:id="rId6"/>
    <p:sldId id="276" r:id="rId7"/>
    <p:sldId id="283" r:id="rId8"/>
    <p:sldId id="284" r:id="rId9"/>
    <p:sldId id="274" r:id="rId10"/>
    <p:sldId id="273" r:id="rId11"/>
    <p:sldId id="275" r:id="rId12"/>
    <p:sldId id="277" r:id="rId13"/>
    <p:sldId id="278" r:id="rId14"/>
    <p:sldId id="285" r:id="rId15"/>
    <p:sldId id="288" r:id="rId16"/>
    <p:sldId id="279" r:id="rId17"/>
    <p:sldId id="286" r:id="rId18"/>
    <p:sldId id="281" r:id="rId1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CBC"/>
    <a:srgbClr val="9FEDB5"/>
    <a:srgbClr val="FFCCA9"/>
    <a:srgbClr val="FFFA99"/>
    <a:srgbClr val="E0F897"/>
    <a:srgbClr val="D1FFFD"/>
    <a:srgbClr val="FFDFE9"/>
    <a:srgbClr val="70AC2E"/>
    <a:srgbClr val="10A4B4"/>
    <a:srgbClr val="A0AC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7E577-7EA4-462C-B321-8FD3DB365115}" v="51" dt="2023-01-16T09:41:30.521"/>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170" autoAdjust="0"/>
  </p:normalViewPr>
  <p:slideViewPr>
    <p:cSldViewPr snapToGrid="0" snapToObjects="1">
      <p:cViewPr varScale="1">
        <p:scale>
          <a:sx n="95" d="100"/>
          <a:sy n="95" d="100"/>
        </p:scale>
        <p:origin x="10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FD168-BF3B-41B1-A5A2-9C6EAEF564E3}" type="datetimeFigureOut">
              <a:rPr lang="sk-SK" smtClean="0"/>
              <a:t>25. 1. 2023</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CABC1-EDF3-4EDE-B80C-BC05381C00D6}" type="slidenum">
              <a:rPr lang="sk-SK" smtClean="0"/>
              <a:t>‹#›</a:t>
            </a:fld>
            <a:endParaRPr lang="sk-SK"/>
          </a:p>
        </p:txBody>
      </p:sp>
    </p:spTree>
    <p:extLst>
      <p:ext uri="{BB962C8B-B14F-4D97-AF65-F5344CB8AC3E}">
        <p14:creationId xmlns:p14="http://schemas.microsoft.com/office/powerpoint/2010/main" val="306549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AE6CABC1-EDF3-4EDE-B80C-BC05381C00D6}" type="slidenum">
              <a:rPr lang="sk-SK" smtClean="0"/>
              <a:t>1</a:t>
            </a:fld>
            <a:endParaRPr lang="sk-SK"/>
          </a:p>
        </p:txBody>
      </p:sp>
    </p:spTree>
    <p:extLst>
      <p:ext uri="{BB962C8B-B14F-4D97-AF65-F5344CB8AC3E}">
        <p14:creationId xmlns:p14="http://schemas.microsoft.com/office/powerpoint/2010/main" val="400792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10</a:t>
            </a:fld>
            <a:endParaRPr lang="sk-SK"/>
          </a:p>
        </p:txBody>
      </p:sp>
    </p:spTree>
    <p:extLst>
      <p:ext uri="{BB962C8B-B14F-4D97-AF65-F5344CB8AC3E}">
        <p14:creationId xmlns:p14="http://schemas.microsoft.com/office/powerpoint/2010/main" val="354021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11</a:t>
            </a:fld>
            <a:endParaRPr lang="sk-SK"/>
          </a:p>
        </p:txBody>
      </p:sp>
    </p:spTree>
    <p:extLst>
      <p:ext uri="{BB962C8B-B14F-4D97-AF65-F5344CB8AC3E}">
        <p14:creationId xmlns:p14="http://schemas.microsoft.com/office/powerpoint/2010/main" val="78777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12</a:t>
            </a:fld>
            <a:endParaRPr lang="sk-SK"/>
          </a:p>
        </p:txBody>
      </p:sp>
    </p:spTree>
    <p:extLst>
      <p:ext uri="{BB962C8B-B14F-4D97-AF65-F5344CB8AC3E}">
        <p14:creationId xmlns:p14="http://schemas.microsoft.com/office/powerpoint/2010/main" val="122023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13</a:t>
            </a:fld>
            <a:endParaRPr lang="sk-SK"/>
          </a:p>
        </p:txBody>
      </p:sp>
    </p:spTree>
    <p:extLst>
      <p:ext uri="{BB962C8B-B14F-4D97-AF65-F5344CB8AC3E}">
        <p14:creationId xmlns:p14="http://schemas.microsoft.com/office/powerpoint/2010/main" val="50266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14</a:t>
            </a:fld>
            <a:endParaRPr lang="sk-SK"/>
          </a:p>
        </p:txBody>
      </p:sp>
    </p:spTree>
    <p:extLst>
      <p:ext uri="{BB962C8B-B14F-4D97-AF65-F5344CB8AC3E}">
        <p14:creationId xmlns:p14="http://schemas.microsoft.com/office/powerpoint/2010/main" val="399996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15</a:t>
            </a:fld>
            <a:endParaRPr lang="sk-SK"/>
          </a:p>
        </p:txBody>
      </p:sp>
    </p:spTree>
    <p:extLst>
      <p:ext uri="{BB962C8B-B14F-4D97-AF65-F5344CB8AC3E}">
        <p14:creationId xmlns:p14="http://schemas.microsoft.com/office/powerpoint/2010/main" val="213403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2</a:t>
            </a:fld>
            <a:endParaRPr lang="sk-SK"/>
          </a:p>
        </p:txBody>
      </p:sp>
    </p:spTree>
    <p:extLst>
      <p:ext uri="{BB962C8B-B14F-4D97-AF65-F5344CB8AC3E}">
        <p14:creationId xmlns:p14="http://schemas.microsoft.com/office/powerpoint/2010/main" val="289148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3</a:t>
            </a:fld>
            <a:endParaRPr lang="sk-SK"/>
          </a:p>
        </p:txBody>
      </p:sp>
    </p:spTree>
    <p:extLst>
      <p:ext uri="{BB962C8B-B14F-4D97-AF65-F5344CB8AC3E}">
        <p14:creationId xmlns:p14="http://schemas.microsoft.com/office/powerpoint/2010/main" val="234950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en-US" b="0" i="0" dirty="0">
              <a:solidFill>
                <a:srgbClr val="000000"/>
              </a:solidFill>
              <a:effectLst/>
              <a:latin typeface="Formular W03 Regular"/>
            </a:endParaRPr>
          </a:p>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4</a:t>
            </a:fld>
            <a:endParaRPr lang="sk-SK"/>
          </a:p>
        </p:txBody>
      </p:sp>
    </p:spTree>
    <p:extLst>
      <p:ext uri="{BB962C8B-B14F-4D97-AF65-F5344CB8AC3E}">
        <p14:creationId xmlns:p14="http://schemas.microsoft.com/office/powerpoint/2010/main" val="396830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en-US" b="0" i="0" dirty="0">
              <a:solidFill>
                <a:srgbClr val="000000"/>
              </a:solidFill>
              <a:effectLst/>
              <a:latin typeface="Formular W03 Regular"/>
            </a:endParaRPr>
          </a:p>
        </p:txBody>
      </p:sp>
      <p:sp>
        <p:nvSpPr>
          <p:cNvPr id="4" name="Plassholder for lysbildenummer 3"/>
          <p:cNvSpPr>
            <a:spLocks noGrp="1"/>
          </p:cNvSpPr>
          <p:nvPr>
            <p:ph type="sldNum" sz="quarter" idx="5"/>
          </p:nvPr>
        </p:nvSpPr>
        <p:spPr/>
        <p:txBody>
          <a:bodyPr/>
          <a:lstStyle/>
          <a:p>
            <a:fld id="{AE6CABC1-EDF3-4EDE-B80C-BC05381C00D6}" type="slidenum">
              <a:rPr lang="sk-SK" smtClean="0"/>
              <a:t>5</a:t>
            </a:fld>
            <a:endParaRPr lang="sk-SK"/>
          </a:p>
        </p:txBody>
      </p:sp>
    </p:spTree>
    <p:extLst>
      <p:ext uri="{BB962C8B-B14F-4D97-AF65-F5344CB8AC3E}">
        <p14:creationId xmlns:p14="http://schemas.microsoft.com/office/powerpoint/2010/main" val="204914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6</a:t>
            </a:fld>
            <a:endParaRPr lang="sk-SK"/>
          </a:p>
        </p:txBody>
      </p:sp>
    </p:spTree>
    <p:extLst>
      <p:ext uri="{BB962C8B-B14F-4D97-AF65-F5344CB8AC3E}">
        <p14:creationId xmlns:p14="http://schemas.microsoft.com/office/powerpoint/2010/main" val="274826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7</a:t>
            </a:fld>
            <a:endParaRPr lang="sk-SK"/>
          </a:p>
        </p:txBody>
      </p:sp>
    </p:spTree>
    <p:extLst>
      <p:ext uri="{BB962C8B-B14F-4D97-AF65-F5344CB8AC3E}">
        <p14:creationId xmlns:p14="http://schemas.microsoft.com/office/powerpoint/2010/main" val="281854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8</a:t>
            </a:fld>
            <a:endParaRPr lang="sk-SK"/>
          </a:p>
        </p:txBody>
      </p:sp>
    </p:spTree>
    <p:extLst>
      <p:ext uri="{BB962C8B-B14F-4D97-AF65-F5344CB8AC3E}">
        <p14:creationId xmlns:p14="http://schemas.microsoft.com/office/powerpoint/2010/main" val="48934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9</a:t>
            </a:fld>
            <a:endParaRPr lang="sk-SK"/>
          </a:p>
        </p:txBody>
      </p:sp>
    </p:spTree>
    <p:extLst>
      <p:ext uri="{BB962C8B-B14F-4D97-AF65-F5344CB8AC3E}">
        <p14:creationId xmlns:p14="http://schemas.microsoft.com/office/powerpoint/2010/main" val="224613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Kliknite sem a upravte štýly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endParaRPr lang="en-US" dirty="0"/>
          </a:p>
        </p:txBody>
      </p:sp>
      <p:sp>
        <p:nvSpPr>
          <p:cNvPr id="4" name="Date Placeholder 3"/>
          <p:cNvSpPr>
            <a:spLocks noGrp="1"/>
          </p:cNvSpPr>
          <p:nvPr>
            <p:ph type="dt" sz="half" idx="10"/>
          </p:nvPr>
        </p:nvSpPr>
        <p:spPr/>
        <p:txBody>
          <a:bodyPr/>
          <a:lstStyle/>
          <a:p>
            <a:fld id="{CD6D55B2-F32E-47E2-BFA5-712F5710771B}"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Kliknite sem a upravte štýly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78A59CF-CC1C-471B-BE07-D00600DE64CC}"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át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Kliknite sem a upravte štýly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6568EA16-FAB5-4CC3-818E-10FF5104FF7D}"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B64B7D-434C-2844-BD26-C12913906CBB}" type="slidenum">
              <a:rPr lang="sk-SK" smtClean="0"/>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Kliknite sem a upravte štýly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22EABFE8-C31B-4507-B02F-9C1EFD27DDC2}"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enovka s citát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Kliknite sem a upravte štýly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61C33D9E-D10D-4D8B-8331-B6AA69B9C941}"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Kliknite sem a upravte štýly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80A34040-CC57-448F-806B-530DC1AF686D}"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Kliknite sem a upravte štýly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51FF53E-B9D1-4270-801C-E70C729F80D6}"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Kliknite sem a upravte štýly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2BFB74CD-1629-4586-B26E-96A24F8C2283}"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Kliknite sem a upravte štýly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81E1562-18E0-4F6A-9E2E-C20C58F7DCD0}"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Kliknite sem a upravte štýly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364DC70C-6FF9-4502-861B-7B05B32E4914}"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Kliknite sem a upravte štýly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04CA58B-CD53-4342-ABCC-66E7C0808C32}"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Kliknite sem a upravte štýly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8A331B3-04C1-4D0C-A08E-A8E5FC2DA735}" type="datetime1">
              <a:rPr lang="nb-NO" smtClean="0"/>
              <a:t>25.01.2023</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Kliknite sem a upravte štýly predlohy nadpisu</a:t>
            </a:r>
            <a:endParaRPr lang="en-US" dirty="0"/>
          </a:p>
        </p:txBody>
      </p:sp>
      <p:sp>
        <p:nvSpPr>
          <p:cNvPr id="3" name="Date Placeholder 2"/>
          <p:cNvSpPr>
            <a:spLocks noGrp="1"/>
          </p:cNvSpPr>
          <p:nvPr>
            <p:ph type="dt" sz="half" idx="10"/>
          </p:nvPr>
        </p:nvSpPr>
        <p:spPr/>
        <p:txBody>
          <a:bodyPr/>
          <a:lstStyle/>
          <a:p>
            <a:fld id="{624E5DF2-105E-4AFA-8E82-FBADA3A8832D}" type="datetime1">
              <a:rPr lang="nb-NO" smtClean="0"/>
              <a:t>25.01.2023</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6FD36-7E99-4B26-AB3C-174C93F7C8AC}" type="datetime1">
              <a:rPr lang="nb-NO" smtClean="0"/>
              <a:t>25.01.2023</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Kliknite sem a upravte štýly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0DA88982-E6B1-4174-BFF2-FA70AB976446}"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Kliknite sem a upravte štýly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Obrázok možno pridať jeho presunutím do zástupného objektu alebo kliknutím na jeho ikonu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A16AD544-57D3-4434-A5B0-DAE9A20DA2CB}"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Kliknite sem a upravte štýly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43AEFF-6309-4F8E-B944-058D562DE533}" type="datetime1">
              <a:rPr lang="nb-NO" smtClean="0"/>
              <a:t>25.01.2023</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B64B7D-434C-2844-BD26-C12913906CBB}" type="slidenum">
              <a:rPr lang="sk-SK" smtClean="0"/>
              <a:t>‹#›</a:t>
            </a:fld>
            <a:endParaRPr lang="sk-SK"/>
          </a:p>
        </p:txBody>
      </p:sp>
    </p:spTree>
    <p:extLst>
      <p:ext uri="{BB962C8B-B14F-4D97-AF65-F5344CB8AC3E}">
        <p14:creationId xmlns:p14="http://schemas.microsoft.com/office/powerpoint/2010/main" val="180047224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hyperlink" Target="https://dsa.no/en"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ok 9"/>
          <p:cNvPicPr>
            <a:picLocks noChangeAspect="1"/>
          </p:cNvPicPr>
          <p:nvPr/>
        </p:nvPicPr>
        <p:blipFill rotWithShape="1">
          <a:blip r:embed="rId4"/>
          <a:srcRect r="60985"/>
          <a:stretch/>
        </p:blipFill>
        <p:spPr>
          <a:xfrm>
            <a:off x="8987327" y="6296999"/>
            <a:ext cx="1007067" cy="446170"/>
          </a:xfrm>
          <a:prstGeom prst="rect">
            <a:avLst/>
          </a:prstGeom>
        </p:spPr>
      </p:pic>
      <p:pic>
        <p:nvPicPr>
          <p:cNvPr id="11"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2"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3"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o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8" name="Nadpis 3">
            <a:extLst>
              <a:ext uri="{FF2B5EF4-FFF2-40B4-BE49-F238E27FC236}">
                <a16:creationId xmlns="" xmlns:a16="http://schemas.microsoft.com/office/drawing/2014/main" id="{DE13F180-D97F-43EE-BD4D-1414CE347B35}"/>
              </a:ext>
            </a:extLst>
          </p:cNvPr>
          <p:cNvSpPr txBox="1">
            <a:spLocks/>
          </p:cNvSpPr>
          <p:nvPr/>
        </p:nvSpPr>
        <p:spPr>
          <a:xfrm>
            <a:off x="2239630" y="624109"/>
            <a:ext cx="8911687" cy="5475901"/>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dirty="0"/>
              <a:t>Capacities and Capabilities</a:t>
            </a:r>
            <a:br>
              <a:rPr lang="en-GB" sz="4000" dirty="0"/>
            </a:br>
            <a:r>
              <a:rPr lang="en-GB" sz="4000" dirty="0"/>
              <a:t>of the Norwegian Radiation and</a:t>
            </a:r>
            <a:br>
              <a:rPr lang="en-GB" sz="4000" dirty="0"/>
            </a:br>
            <a:r>
              <a:rPr lang="en-GB" sz="4000" dirty="0"/>
              <a:t>Nuclear Safety Authority (DSA)</a:t>
            </a:r>
          </a:p>
          <a:p>
            <a:pPr algn="ctr"/>
            <a:endParaRPr lang="en-GB" dirty="0"/>
          </a:p>
          <a:p>
            <a:pPr algn="ctr"/>
            <a:endParaRPr lang="en-GB" dirty="0"/>
          </a:p>
          <a:p>
            <a:pPr algn="ctr"/>
            <a:endParaRPr lang="en-GB" sz="2400" dirty="0"/>
          </a:p>
          <a:p>
            <a:pPr algn="ctr"/>
            <a:endParaRPr lang="en-GB" sz="2400" dirty="0"/>
          </a:p>
        </p:txBody>
      </p:sp>
    </p:spTree>
    <p:extLst>
      <p:ext uri="{BB962C8B-B14F-4D97-AF65-F5344CB8AC3E}">
        <p14:creationId xmlns:p14="http://schemas.microsoft.com/office/powerpoint/2010/main" val="99440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a:t>Measurement capacities</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10</a:t>
            </a:fld>
            <a:endParaRPr lang="sk-SK"/>
          </a:p>
        </p:txBody>
      </p:sp>
      <p:pic>
        <p:nvPicPr>
          <p:cNvPr id="3" name="Bilde 2">
            <a:extLst>
              <a:ext uri="{FF2B5EF4-FFF2-40B4-BE49-F238E27FC236}">
                <a16:creationId xmlns="" xmlns:a16="http://schemas.microsoft.com/office/drawing/2014/main" id="{0EF58241-4371-48C2-A3EC-80B5C6AEE567}"/>
              </a:ext>
            </a:extLst>
          </p:cNvPr>
          <p:cNvPicPr>
            <a:picLocks noChangeAspect="1"/>
          </p:cNvPicPr>
          <p:nvPr/>
        </p:nvPicPr>
        <p:blipFill>
          <a:blip r:embed="rId10"/>
          <a:stretch>
            <a:fillRect/>
          </a:stretch>
        </p:blipFill>
        <p:spPr>
          <a:xfrm>
            <a:off x="1820174" y="995445"/>
            <a:ext cx="9610288" cy="5469626"/>
          </a:xfrm>
          <a:prstGeom prst="rect">
            <a:avLst/>
          </a:prstGeom>
        </p:spPr>
      </p:pic>
    </p:spTree>
    <p:extLst>
      <p:ext uri="{BB962C8B-B14F-4D97-AF65-F5344CB8AC3E}">
        <p14:creationId xmlns:p14="http://schemas.microsoft.com/office/powerpoint/2010/main" val="26225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DSA’s international cooperation I.</a:t>
            </a:r>
          </a:p>
        </p:txBody>
      </p:sp>
      <p:sp>
        <p:nvSpPr>
          <p:cNvPr id="3" name="Plassholder for innhold 2">
            <a:extLst>
              <a:ext uri="{FF2B5EF4-FFF2-40B4-BE49-F238E27FC236}">
                <a16:creationId xmlns="" xmlns:a16="http://schemas.microsoft.com/office/drawing/2014/main" id="{F3D57A92-5B29-47E9-90B5-36EAE3A10BBB}"/>
              </a:ext>
            </a:extLst>
          </p:cNvPr>
          <p:cNvSpPr>
            <a:spLocks noGrp="1"/>
          </p:cNvSpPr>
          <p:nvPr>
            <p:ph idx="1"/>
          </p:nvPr>
        </p:nvSpPr>
        <p:spPr>
          <a:xfrm>
            <a:off x="2589212" y="1500996"/>
            <a:ext cx="8915400" cy="4818264"/>
          </a:xfrm>
        </p:spPr>
        <p:txBody>
          <a:bodyPr>
            <a:normAutofit/>
          </a:bodyPr>
          <a:lstStyle/>
          <a:p>
            <a:pPr marL="0" indent="0">
              <a:buNone/>
            </a:pPr>
            <a:r>
              <a:rPr lang="en-US" sz="2400" dirty="0"/>
              <a:t>Norwegian Government’s Nuclear Action Plan 2018-2022</a:t>
            </a:r>
          </a:p>
          <a:p>
            <a:pPr lvl="1"/>
            <a:r>
              <a:rPr lang="en-US" sz="2400" dirty="0"/>
              <a:t>Cooperation with relevant authorities and organizations​</a:t>
            </a:r>
          </a:p>
          <a:p>
            <a:pPr lvl="1"/>
            <a:r>
              <a:rPr lang="en-US" sz="2400" dirty="0"/>
              <a:t>Emergency preparedness​</a:t>
            </a:r>
          </a:p>
          <a:p>
            <a:pPr lvl="1"/>
            <a:r>
              <a:rPr lang="en-US" sz="2400" dirty="0"/>
              <a:t>Environmental monitoring​</a:t>
            </a:r>
          </a:p>
          <a:p>
            <a:pPr lvl="1"/>
            <a:r>
              <a:rPr lang="en-US" sz="2400" dirty="0"/>
              <a:t>Non-proliferation and physical security​</a:t>
            </a:r>
          </a:p>
          <a:p>
            <a:pPr lvl="1"/>
            <a:r>
              <a:rPr lang="en-US" sz="2400" dirty="0"/>
              <a:t>Nuclear power plants​</a:t>
            </a:r>
          </a:p>
          <a:p>
            <a:pPr lvl="1"/>
            <a:r>
              <a:rPr lang="en-US" sz="2400" dirty="0"/>
              <a:t>Spent nuclear fuel and radioactive waste​</a:t>
            </a:r>
          </a:p>
          <a:p>
            <a:pPr lvl="1"/>
            <a:r>
              <a:rPr lang="en-US" sz="2400" dirty="0"/>
              <a:t>Radioactive sources​</a:t>
            </a:r>
            <a:endParaRPr lang="nb-NO" sz="2400" dirty="0"/>
          </a:p>
          <a:p>
            <a:endParaRPr lang="nb-NO" dirty="0"/>
          </a:p>
        </p:txBody>
      </p:sp>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11</a:t>
            </a:fld>
            <a:endParaRPr lang="sk-SK"/>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Tree>
    <p:extLst>
      <p:ext uri="{BB962C8B-B14F-4D97-AF65-F5344CB8AC3E}">
        <p14:creationId xmlns:p14="http://schemas.microsoft.com/office/powerpoint/2010/main" val="265190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DSA’s international cooperation II.</a:t>
            </a:r>
          </a:p>
        </p:txBody>
      </p:sp>
      <p:sp>
        <p:nvSpPr>
          <p:cNvPr id="3" name="Plassholder for innhold 2">
            <a:extLst>
              <a:ext uri="{FF2B5EF4-FFF2-40B4-BE49-F238E27FC236}">
                <a16:creationId xmlns="" xmlns:a16="http://schemas.microsoft.com/office/drawing/2014/main" id="{F3D57A92-5B29-47E9-90B5-36EAE3A10BBB}"/>
              </a:ext>
            </a:extLst>
          </p:cNvPr>
          <p:cNvSpPr>
            <a:spLocks noGrp="1"/>
          </p:cNvSpPr>
          <p:nvPr>
            <p:ph idx="1"/>
          </p:nvPr>
        </p:nvSpPr>
        <p:spPr>
          <a:xfrm>
            <a:off x="2589212" y="1500996"/>
            <a:ext cx="8915400" cy="4818264"/>
          </a:xfrm>
        </p:spPr>
        <p:txBody>
          <a:bodyPr>
            <a:noAutofit/>
          </a:bodyPr>
          <a:lstStyle/>
          <a:p>
            <a:pPr marL="0" indent="0">
              <a:buNone/>
            </a:pPr>
            <a:r>
              <a:rPr lang="en-GB" sz="2400" dirty="0"/>
              <a:t>Strengthened cooperation with Ukraine</a:t>
            </a:r>
          </a:p>
          <a:p>
            <a:pPr lvl="1"/>
            <a:r>
              <a:rPr lang="en-GB" sz="2400" dirty="0"/>
              <a:t>Regulatory cooperation DSA-SNRIU​</a:t>
            </a:r>
          </a:p>
          <a:p>
            <a:pPr lvl="1"/>
            <a:r>
              <a:rPr lang="en-GB" sz="2400" dirty="0"/>
              <a:t>Initiatives at Nuclear Power Plants – Rivne and Khmelnitsky​</a:t>
            </a:r>
          </a:p>
          <a:p>
            <a:pPr lvl="1"/>
            <a:r>
              <a:rPr lang="en-GB" sz="2400" dirty="0"/>
              <a:t>Nuclear Waste Chornobyl and </a:t>
            </a:r>
            <a:r>
              <a:rPr lang="en-GB" sz="2400" dirty="0" err="1"/>
              <a:t>Pridniprovsky</a:t>
            </a:r>
            <a:r>
              <a:rPr lang="en-GB" sz="2400" dirty="0"/>
              <a:t> Chemical Plant​</a:t>
            </a:r>
          </a:p>
          <a:p>
            <a:pPr lvl="1"/>
            <a:r>
              <a:rPr lang="en-GB" sz="2400" dirty="0"/>
              <a:t>Emergency preparedness ​</a:t>
            </a:r>
          </a:p>
          <a:p>
            <a:pPr marL="0" indent="0">
              <a:buNone/>
            </a:pPr>
            <a:r>
              <a:rPr lang="en-GB" sz="2400" dirty="0"/>
              <a:t>UNICRI</a:t>
            </a:r>
          </a:p>
          <a:p>
            <a:pPr lvl="1"/>
            <a:r>
              <a:rPr lang="en-GB" sz="2400" dirty="0"/>
              <a:t>Regional cooperation and information sharing on RN trafficking in the Black Sea Region (Georgia, Moldova and Ukraine).</a:t>
            </a:r>
          </a:p>
        </p:txBody>
      </p:sp>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12</a:t>
            </a:fld>
            <a:endParaRPr lang="sk-SK"/>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Tree>
    <p:extLst>
      <p:ext uri="{BB962C8B-B14F-4D97-AF65-F5344CB8AC3E}">
        <p14:creationId xmlns:p14="http://schemas.microsoft.com/office/powerpoint/2010/main" val="290373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EEA and Norway Grants projects</a:t>
            </a:r>
            <a:br>
              <a:rPr lang="en-GB" dirty="0"/>
            </a:br>
            <a:r>
              <a:rPr lang="en-GB" dirty="0"/>
              <a:t>2019 – 2024 I.</a:t>
            </a:r>
          </a:p>
        </p:txBody>
      </p:sp>
      <p:sp>
        <p:nvSpPr>
          <p:cNvPr id="3" name="Plassholder for innhold 2">
            <a:extLst>
              <a:ext uri="{FF2B5EF4-FFF2-40B4-BE49-F238E27FC236}">
                <a16:creationId xmlns="" xmlns:a16="http://schemas.microsoft.com/office/drawing/2014/main" id="{0DA1FB60-0CFB-48F6-9D53-8BC320298CF8}"/>
              </a:ext>
            </a:extLst>
          </p:cNvPr>
          <p:cNvSpPr>
            <a:spLocks noGrp="1"/>
          </p:cNvSpPr>
          <p:nvPr>
            <p:ph idx="1"/>
          </p:nvPr>
        </p:nvSpPr>
        <p:spPr/>
        <p:txBody>
          <a:bodyPr/>
          <a:lstStyle/>
          <a:p>
            <a:r>
              <a:rPr lang="en-US" sz="2400" dirty="0"/>
              <a:t>TRIGLAV – Strengthen the fight against CBRN threats at the Slovakian-Ukrainian border (</a:t>
            </a:r>
            <a:r>
              <a:rPr lang="en-US" sz="2400" b="1" dirty="0"/>
              <a:t>Slovakia/Ukraine</a:t>
            </a:r>
            <a:r>
              <a:rPr lang="en-US" sz="2400" dirty="0"/>
              <a:t>)</a:t>
            </a:r>
          </a:p>
          <a:p>
            <a:endParaRPr lang="nb-NO" sz="2400" dirty="0"/>
          </a:p>
          <a:p>
            <a:r>
              <a:rPr lang="en-US" sz="2400" dirty="0"/>
              <a:t>Enhancement of Nuclear Safety and Security in Romania – Improvement of Disaster Resilience and Preparedness for Radiological and Nuclear Events (</a:t>
            </a:r>
            <a:r>
              <a:rPr lang="en-US" sz="2400" b="1" dirty="0"/>
              <a:t>Romania</a:t>
            </a:r>
            <a:r>
              <a:rPr lang="en-US" sz="2400" dirty="0"/>
              <a:t>)</a:t>
            </a:r>
          </a:p>
          <a:p>
            <a:pPr marL="0" indent="0">
              <a:buNone/>
            </a:pPr>
            <a:endParaRPr lang="nb-NO" dirty="0"/>
          </a:p>
        </p:txBody>
      </p:sp>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13</a:t>
            </a:fld>
            <a:endParaRPr lang="sk-SK"/>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Tree>
    <p:extLst>
      <p:ext uri="{BB962C8B-B14F-4D97-AF65-F5344CB8AC3E}">
        <p14:creationId xmlns:p14="http://schemas.microsoft.com/office/powerpoint/2010/main" val="294480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EEA and Norway Grants projects</a:t>
            </a:r>
            <a:br>
              <a:rPr lang="en-GB" dirty="0"/>
            </a:br>
            <a:r>
              <a:rPr lang="en-GB" dirty="0"/>
              <a:t>2019 – 2024 II.</a:t>
            </a:r>
          </a:p>
        </p:txBody>
      </p:sp>
      <p:sp>
        <p:nvSpPr>
          <p:cNvPr id="3" name="Plassholder for innhold 2">
            <a:extLst>
              <a:ext uri="{FF2B5EF4-FFF2-40B4-BE49-F238E27FC236}">
                <a16:creationId xmlns="" xmlns:a16="http://schemas.microsoft.com/office/drawing/2014/main" id="{0DA1FB60-0CFB-48F6-9D53-8BC320298CF8}"/>
              </a:ext>
            </a:extLst>
          </p:cNvPr>
          <p:cNvSpPr>
            <a:spLocks noGrp="1"/>
          </p:cNvSpPr>
          <p:nvPr>
            <p:ph idx="1"/>
          </p:nvPr>
        </p:nvSpPr>
        <p:spPr/>
        <p:txBody>
          <a:bodyPr/>
          <a:lstStyle/>
          <a:p>
            <a:r>
              <a:rPr lang="en-US" sz="2400" dirty="0"/>
              <a:t>Safety Enhancement of </a:t>
            </a:r>
            <a:r>
              <a:rPr lang="en-US" sz="2400" dirty="0" err="1"/>
              <a:t>Ignalina</a:t>
            </a:r>
            <a:r>
              <a:rPr lang="en-US" sz="2400" dirty="0"/>
              <a:t> NPP Radioactive Waste management (</a:t>
            </a:r>
            <a:r>
              <a:rPr lang="en-US" sz="2400" b="1" dirty="0"/>
              <a:t>Lithuania</a:t>
            </a:r>
            <a:r>
              <a:rPr lang="en-US" sz="2400" dirty="0"/>
              <a:t>)</a:t>
            </a:r>
          </a:p>
          <a:p>
            <a:endParaRPr lang="nb-NO" sz="2400" dirty="0"/>
          </a:p>
          <a:p>
            <a:r>
              <a:rPr lang="en-US" sz="2400" dirty="0"/>
              <a:t>Development of an early warning system on nuclear emergency (</a:t>
            </a:r>
            <a:r>
              <a:rPr lang="en-US" sz="2400" b="1" dirty="0"/>
              <a:t>Lithuania</a:t>
            </a:r>
            <a:r>
              <a:rPr lang="en-US" sz="2400" dirty="0"/>
              <a:t>)</a:t>
            </a:r>
          </a:p>
          <a:p>
            <a:pPr marL="0" indent="0">
              <a:buNone/>
            </a:pPr>
            <a:endParaRPr lang="nb-NO" dirty="0"/>
          </a:p>
        </p:txBody>
      </p:sp>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14</a:t>
            </a:fld>
            <a:endParaRPr lang="sk-SK"/>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Tree>
    <p:extLst>
      <p:ext uri="{BB962C8B-B14F-4D97-AF65-F5344CB8AC3E}">
        <p14:creationId xmlns:p14="http://schemas.microsoft.com/office/powerpoint/2010/main" val="270797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640156" y="1623220"/>
            <a:ext cx="8911687" cy="1280890"/>
          </a:xfrm>
        </p:spPr>
        <p:txBody>
          <a:bodyPr>
            <a:normAutofit/>
          </a:bodyPr>
          <a:lstStyle/>
          <a:p>
            <a:pPr algn="ctr"/>
            <a:r>
              <a:rPr lang="en-GB" sz="4000" dirty="0"/>
              <a:t>Questions and Answers</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15</a:t>
            </a:fld>
            <a:endParaRPr lang="sk-SK"/>
          </a:p>
        </p:txBody>
      </p:sp>
      <p:sp>
        <p:nvSpPr>
          <p:cNvPr id="6" name="Plassholder for innhold 5">
            <a:extLst>
              <a:ext uri="{FF2B5EF4-FFF2-40B4-BE49-F238E27FC236}">
                <a16:creationId xmlns="" xmlns:a16="http://schemas.microsoft.com/office/drawing/2014/main" id="{F6DED418-0FE6-48E0-BDFC-9419E9D163D3}"/>
              </a:ext>
            </a:extLst>
          </p:cNvPr>
          <p:cNvSpPr>
            <a:spLocks noGrp="1"/>
          </p:cNvSpPr>
          <p:nvPr>
            <p:ph idx="1"/>
          </p:nvPr>
        </p:nvSpPr>
        <p:spPr>
          <a:xfrm>
            <a:off x="1636443" y="4126419"/>
            <a:ext cx="8915400" cy="1871067"/>
          </a:xfrm>
        </p:spPr>
        <p:txBody>
          <a:bodyPr>
            <a:normAutofit/>
          </a:bodyPr>
          <a:lstStyle/>
          <a:p>
            <a:pPr marL="0" indent="0" algn="ctr">
              <a:buNone/>
            </a:pPr>
            <a:r>
              <a:rPr lang="en-GB" sz="2800" dirty="0">
                <a:solidFill>
                  <a:srgbClr val="1772E8"/>
                </a:solidFill>
              </a:rPr>
              <a:t>The official website of the DSA is:</a:t>
            </a:r>
          </a:p>
          <a:p>
            <a:pPr marL="0" indent="0" algn="ctr">
              <a:buNone/>
            </a:pPr>
            <a:r>
              <a:rPr lang="en-GB" sz="2800" dirty="0">
                <a:solidFill>
                  <a:srgbClr val="1772E8"/>
                </a:solidFill>
                <a:hlinkClick r:id="rId10"/>
              </a:rPr>
              <a:t>https://dsa.no/en</a:t>
            </a:r>
            <a:endParaRPr lang="en-GB" sz="2800" dirty="0">
              <a:solidFill>
                <a:srgbClr val="1772E8"/>
              </a:solidFill>
            </a:endParaRPr>
          </a:p>
        </p:txBody>
      </p:sp>
    </p:spTree>
    <p:extLst>
      <p:ext uri="{BB962C8B-B14F-4D97-AF65-F5344CB8AC3E}">
        <p14:creationId xmlns:p14="http://schemas.microsoft.com/office/powerpoint/2010/main" val="149709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Content</a:t>
            </a:r>
            <a:endParaRPr lang="sk-SK" dirty="0"/>
          </a:p>
        </p:txBody>
      </p:sp>
      <p:sp>
        <p:nvSpPr>
          <p:cNvPr id="5" name="Zástupný symbol obsahu 4"/>
          <p:cNvSpPr>
            <a:spLocks noGrp="1"/>
          </p:cNvSpPr>
          <p:nvPr>
            <p:ph idx="1"/>
          </p:nvPr>
        </p:nvSpPr>
        <p:spPr>
          <a:xfrm>
            <a:off x="2589212" y="1651518"/>
            <a:ext cx="3506788" cy="4582372"/>
          </a:xfrm>
        </p:spPr>
        <p:txBody>
          <a:bodyPr>
            <a:normAutofit/>
          </a:bodyPr>
          <a:lstStyle/>
          <a:p>
            <a:r>
              <a:rPr lang="en-GB" sz="2400" dirty="0"/>
              <a:t>About DSA</a:t>
            </a:r>
          </a:p>
          <a:p>
            <a:r>
              <a:rPr lang="en-GB" sz="2400" dirty="0"/>
              <a:t>Measurement capacities</a:t>
            </a:r>
          </a:p>
          <a:p>
            <a:r>
              <a:rPr lang="en-GB" sz="2400" dirty="0"/>
              <a:t>DSA’s International Cooperation</a:t>
            </a:r>
          </a:p>
          <a:p>
            <a:r>
              <a:rPr lang="en-GB" sz="2400" dirty="0"/>
              <a:t>Questions and Answers</a:t>
            </a:r>
          </a:p>
          <a:p>
            <a:endParaRPr lang="sk-SK"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3" name="Plassholder for lysbildenummer 2">
            <a:extLst>
              <a:ext uri="{FF2B5EF4-FFF2-40B4-BE49-F238E27FC236}">
                <a16:creationId xmlns="" xmlns:a16="http://schemas.microsoft.com/office/drawing/2014/main" id="{C9F8B90C-C2CD-4EFA-BABE-984ABF8B1C79}"/>
              </a:ext>
            </a:extLst>
          </p:cNvPr>
          <p:cNvSpPr>
            <a:spLocks noGrp="1"/>
          </p:cNvSpPr>
          <p:nvPr>
            <p:ph type="sldNum" sz="quarter" idx="12"/>
          </p:nvPr>
        </p:nvSpPr>
        <p:spPr/>
        <p:txBody>
          <a:bodyPr/>
          <a:lstStyle/>
          <a:p>
            <a:fld id="{95B64B7D-434C-2844-BD26-C12913906CBB}" type="slidenum">
              <a:rPr lang="sk-SK" smtClean="0"/>
              <a:t>2</a:t>
            </a:fld>
            <a:endParaRPr lang="sk-SK"/>
          </a:p>
        </p:txBody>
      </p:sp>
      <p:pic>
        <p:nvPicPr>
          <p:cNvPr id="11" name="Bilde 10" descr="Et bilde som inneholder tekst, utendørs, himmel, natur&#10;&#10;Automatisk generert beskrivelse">
            <a:extLst>
              <a:ext uri="{FF2B5EF4-FFF2-40B4-BE49-F238E27FC236}">
                <a16:creationId xmlns="" xmlns:a16="http://schemas.microsoft.com/office/drawing/2014/main" id="{5EDBA6C1-019E-485D-AFEF-C173B83A9F64}"/>
              </a:ext>
            </a:extLst>
          </p:cNvPr>
          <p:cNvPicPr>
            <a:picLocks noChangeAspect="1"/>
          </p:cNvPicPr>
          <p:nvPr/>
        </p:nvPicPr>
        <p:blipFill>
          <a:blip r:embed="rId10"/>
          <a:stretch>
            <a:fillRect/>
          </a:stretch>
        </p:blipFill>
        <p:spPr>
          <a:xfrm>
            <a:off x="6096000" y="1651518"/>
            <a:ext cx="6096000" cy="3429000"/>
          </a:xfrm>
          <a:prstGeom prst="rect">
            <a:avLst/>
          </a:prstGeom>
          <a:noFill/>
        </p:spPr>
      </p:pic>
    </p:spTree>
    <p:extLst>
      <p:ext uri="{BB962C8B-B14F-4D97-AF65-F5344CB8AC3E}">
        <p14:creationId xmlns:p14="http://schemas.microsoft.com/office/powerpoint/2010/main" val="184524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About DSA - Remit</a:t>
            </a:r>
          </a:p>
        </p:txBody>
      </p:sp>
      <p:sp>
        <p:nvSpPr>
          <p:cNvPr id="5" name="Zástupný symbol obsahu 4"/>
          <p:cNvSpPr>
            <a:spLocks noGrp="1"/>
          </p:cNvSpPr>
          <p:nvPr>
            <p:ph idx="1"/>
          </p:nvPr>
        </p:nvSpPr>
        <p:spPr/>
        <p:txBody>
          <a:bodyPr>
            <a:normAutofit/>
          </a:bodyPr>
          <a:lstStyle/>
          <a:p>
            <a:pPr marL="0" indent="0">
              <a:buNone/>
            </a:pPr>
            <a:r>
              <a:rPr lang="en-US" sz="2800" dirty="0"/>
              <a:t>The Norwegian Radiation and Nuclear Safety Authority (DSA) is the national authority and expert body in matters concerning nuclear safety, radiation use, natural radiation and radioactive contamination in the environment.</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 xmlns:a16="http://schemas.microsoft.com/office/drawing/2014/main" id="{9D50679F-3886-4AC1-8323-7A035AA578A5}"/>
              </a:ext>
            </a:extLst>
          </p:cNvPr>
          <p:cNvSpPr>
            <a:spLocks noGrp="1"/>
          </p:cNvSpPr>
          <p:nvPr>
            <p:ph type="sldNum" sz="quarter" idx="12"/>
          </p:nvPr>
        </p:nvSpPr>
        <p:spPr/>
        <p:txBody>
          <a:bodyPr/>
          <a:lstStyle/>
          <a:p>
            <a:fld id="{95B64B7D-434C-2844-BD26-C12913906CBB}" type="slidenum">
              <a:rPr lang="sk-SK" smtClean="0"/>
              <a:t>3</a:t>
            </a:fld>
            <a:endParaRPr lang="sk-SK"/>
          </a:p>
        </p:txBody>
      </p:sp>
    </p:spTree>
    <p:extLst>
      <p:ext uri="{BB962C8B-B14F-4D97-AF65-F5344CB8AC3E}">
        <p14:creationId xmlns:p14="http://schemas.microsoft.com/office/powerpoint/2010/main" val="10273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About DSA – Societal mission</a:t>
            </a:r>
          </a:p>
        </p:txBody>
      </p:sp>
      <p:sp>
        <p:nvSpPr>
          <p:cNvPr id="5" name="Zástupný symbol obsahu 4"/>
          <p:cNvSpPr>
            <a:spLocks noGrp="1"/>
          </p:cNvSpPr>
          <p:nvPr>
            <p:ph idx="1"/>
          </p:nvPr>
        </p:nvSpPr>
        <p:spPr>
          <a:xfrm>
            <a:off x="2589212" y="1455576"/>
            <a:ext cx="8915400" cy="4778314"/>
          </a:xfrm>
        </p:spPr>
        <p:txBody>
          <a:bodyPr>
            <a:normAutofit fontScale="85000" lnSpcReduction="10000"/>
          </a:bodyPr>
          <a:lstStyle/>
          <a:p>
            <a:pPr marL="0" indent="0" algn="l">
              <a:buNone/>
            </a:pPr>
            <a:r>
              <a:rPr lang="en-US" sz="2800" b="0" i="0" dirty="0">
                <a:solidFill>
                  <a:srgbClr val="000000"/>
                </a:solidFill>
                <a:effectLst/>
                <a:latin typeface="Century Gothic" panose="020B0502020202020204" pitchFamily="34" charset="0"/>
              </a:rPr>
              <a:t>DSA strives to reduce the negative consequences of radiation by ensuring that the handling of radiation sources, radioactive waste and discharges, medical radiation use, and closure and clean-up of nuclear facilities (decommissioning) are carried out correctly and responsibly. We strive to reduce exposure to natural radiation from radon and UV. We are also responsible for managing exposure from electromagnetic fields.</a:t>
            </a:r>
          </a:p>
          <a:p>
            <a:pPr marL="0" indent="0" algn="l">
              <a:buNone/>
            </a:pPr>
            <a:r>
              <a:rPr lang="en-US" sz="2800" b="0" i="0" dirty="0">
                <a:solidFill>
                  <a:srgbClr val="000000"/>
                </a:solidFill>
                <a:effectLst/>
                <a:latin typeface="Century Gothic" panose="020B0502020202020204" pitchFamily="34" charset="0"/>
              </a:rPr>
              <a:t>We also strive to improve nuclear safety internationally and to prevent the dispersal of radioactive material.       </a:t>
            </a:r>
          </a:p>
          <a:p>
            <a:pPr marL="0" indent="0" algn="l">
              <a:buNone/>
            </a:pPr>
            <a:r>
              <a:rPr lang="en-US" sz="2800" b="0" i="0" dirty="0">
                <a:solidFill>
                  <a:srgbClr val="000000"/>
                </a:solidFill>
                <a:effectLst/>
                <a:latin typeface="Century Gothic" panose="020B0502020202020204" pitchFamily="34" charset="0"/>
              </a:rPr>
              <a:t>We carry out our societal mission through administering regulations, conducting surveillance, guiding, informing, providing advice and managing knowledge.</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 xmlns:a16="http://schemas.microsoft.com/office/drawing/2014/main" id="{9D50679F-3886-4AC1-8323-7A035AA578A5}"/>
              </a:ext>
            </a:extLst>
          </p:cNvPr>
          <p:cNvSpPr>
            <a:spLocks noGrp="1"/>
          </p:cNvSpPr>
          <p:nvPr>
            <p:ph type="sldNum" sz="quarter" idx="12"/>
          </p:nvPr>
        </p:nvSpPr>
        <p:spPr/>
        <p:txBody>
          <a:bodyPr/>
          <a:lstStyle/>
          <a:p>
            <a:fld id="{95B64B7D-434C-2844-BD26-C12913906CBB}" type="slidenum">
              <a:rPr lang="sk-SK" smtClean="0"/>
              <a:t>4</a:t>
            </a:fld>
            <a:endParaRPr lang="sk-SK"/>
          </a:p>
        </p:txBody>
      </p:sp>
    </p:spTree>
    <p:extLst>
      <p:ext uri="{BB962C8B-B14F-4D97-AF65-F5344CB8AC3E}">
        <p14:creationId xmlns:p14="http://schemas.microsoft.com/office/powerpoint/2010/main" val="86193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About DSA - What we do</a:t>
            </a:r>
          </a:p>
        </p:txBody>
      </p:sp>
      <p:sp>
        <p:nvSpPr>
          <p:cNvPr id="5" name="Zástupný symbol obsahu 4"/>
          <p:cNvSpPr>
            <a:spLocks noGrp="1"/>
          </p:cNvSpPr>
          <p:nvPr>
            <p:ph idx="1"/>
          </p:nvPr>
        </p:nvSpPr>
        <p:spPr>
          <a:xfrm>
            <a:off x="2589212" y="1539551"/>
            <a:ext cx="9067878" cy="4694339"/>
          </a:xfrm>
        </p:spPr>
        <p:txBody>
          <a:bodyPr>
            <a:normAutofit fontScale="92500"/>
          </a:bodyPr>
          <a:lstStyle/>
          <a:p>
            <a:pPr marL="0" indent="0">
              <a:buNone/>
            </a:pPr>
            <a:r>
              <a:rPr lang="en-US" sz="2400" dirty="0"/>
              <a:t>The Norwegian Radiation and Nuclear Safety Authority (DSA):</a:t>
            </a:r>
          </a:p>
          <a:p>
            <a:pPr>
              <a:buFont typeface="Arial" panose="020B0604020202020204" pitchFamily="34" charset="0"/>
              <a:buChar char="•"/>
            </a:pPr>
            <a:r>
              <a:rPr lang="en-US" sz="2400" dirty="0"/>
              <a:t>is the national authority for nuclear safety in Norway and the expert body concerning concessions for nuclear facilities;</a:t>
            </a:r>
          </a:p>
          <a:p>
            <a:pPr>
              <a:buFont typeface="Arial" panose="020B0604020202020204" pitchFamily="34" charset="0"/>
              <a:buChar char="•"/>
            </a:pPr>
            <a:r>
              <a:rPr lang="en-US" sz="2400" dirty="0"/>
              <a:t>oversees all use of radiation sources within medicine, industry and research including the two research reactors in Norway;</a:t>
            </a:r>
          </a:p>
          <a:p>
            <a:pPr>
              <a:buFont typeface="Arial" panose="020B0604020202020204" pitchFamily="34" charset="0"/>
              <a:buChar char="•"/>
            </a:pPr>
            <a:r>
              <a:rPr lang="en-US" sz="2400" dirty="0"/>
              <a:t>monitors natural and artificial radiation in the environment and working life;</a:t>
            </a:r>
          </a:p>
          <a:p>
            <a:pPr>
              <a:buFont typeface="Arial" panose="020B0604020202020204" pitchFamily="34" charset="0"/>
              <a:buChar char="•"/>
            </a:pPr>
            <a:r>
              <a:rPr lang="en-US" sz="2400" dirty="0"/>
              <a:t>has a comprehensive bilateral project collaboration with other countries.</a:t>
            </a:r>
          </a:p>
          <a:p>
            <a:pPr>
              <a:buFont typeface="Arial" panose="020B0604020202020204" pitchFamily="34" charset="0"/>
              <a:buChar char="•"/>
            </a:pPr>
            <a:r>
              <a:rPr lang="en-US" sz="2400" dirty="0"/>
              <a:t>conducts R&amp;D;</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3" name="Plassholder for lysbildenummer 2">
            <a:extLst>
              <a:ext uri="{FF2B5EF4-FFF2-40B4-BE49-F238E27FC236}">
                <a16:creationId xmlns="" xmlns:a16="http://schemas.microsoft.com/office/drawing/2014/main" id="{23DD7712-E801-48D5-ADF7-A9BFF92B7D4B}"/>
              </a:ext>
            </a:extLst>
          </p:cNvPr>
          <p:cNvSpPr>
            <a:spLocks noGrp="1"/>
          </p:cNvSpPr>
          <p:nvPr>
            <p:ph type="sldNum" sz="quarter" idx="12"/>
          </p:nvPr>
        </p:nvSpPr>
        <p:spPr/>
        <p:txBody>
          <a:bodyPr/>
          <a:lstStyle/>
          <a:p>
            <a:fld id="{95B64B7D-434C-2844-BD26-C12913906CBB}" type="slidenum">
              <a:rPr lang="sk-SK" smtClean="0"/>
              <a:t>5</a:t>
            </a:fld>
            <a:endParaRPr lang="sk-SK"/>
          </a:p>
        </p:txBody>
      </p:sp>
    </p:spTree>
    <p:extLst>
      <p:ext uri="{BB962C8B-B14F-4D97-AF65-F5344CB8AC3E}">
        <p14:creationId xmlns:p14="http://schemas.microsoft.com/office/powerpoint/2010/main" val="86504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About DSA - What we do</a:t>
            </a:r>
          </a:p>
        </p:txBody>
      </p:sp>
      <p:sp>
        <p:nvSpPr>
          <p:cNvPr id="5" name="Zástupný symbol obsahu 4"/>
          <p:cNvSpPr>
            <a:spLocks noGrp="1"/>
          </p:cNvSpPr>
          <p:nvPr>
            <p:ph idx="1"/>
          </p:nvPr>
        </p:nvSpPr>
        <p:spPr>
          <a:xfrm>
            <a:off x="2589212" y="1539551"/>
            <a:ext cx="9067878" cy="4694339"/>
          </a:xfrm>
        </p:spPr>
        <p:txBody>
          <a:bodyPr>
            <a:normAutofit/>
          </a:bodyPr>
          <a:lstStyle/>
          <a:p>
            <a:pPr>
              <a:buFont typeface="Arial" panose="020B0604020202020204" pitchFamily="34" charset="0"/>
              <a:buChar char="•"/>
            </a:pPr>
            <a:r>
              <a:rPr lang="en-US" sz="2400" dirty="0"/>
              <a:t>chairs and serves as the secretariat for nuclear preparedness in Norway;</a:t>
            </a:r>
          </a:p>
          <a:p>
            <a:pPr>
              <a:buFont typeface="Arial" panose="020B0604020202020204" pitchFamily="34" charset="0"/>
              <a:buChar char="•"/>
            </a:pPr>
            <a:r>
              <a:rPr lang="en-US" sz="2400" dirty="0"/>
              <a:t>has 24/7 EPR capabilities for handling of RN events;</a:t>
            </a:r>
          </a:p>
          <a:p>
            <a:pPr>
              <a:buFont typeface="Arial" panose="020B0604020202020204" pitchFamily="34" charset="0"/>
              <a:buChar char="•"/>
            </a:pPr>
            <a:r>
              <a:rPr lang="en-US" sz="2400" dirty="0"/>
              <a:t>has a national reference laboratory for measuring radiation doses and radioactivity on behalf of the Ministry of Justice;</a:t>
            </a:r>
          </a:p>
          <a:p>
            <a:pPr>
              <a:buFont typeface="Arial" panose="020B0604020202020204" pitchFamily="34" charset="0"/>
              <a:buChar char="•"/>
            </a:pPr>
            <a:r>
              <a:rPr lang="en-US" sz="2400" dirty="0"/>
              <a:t>participates in the Centre for Environmental Radioactivity (CERAD), which has been designated a Centre of Excellence by the Research Council of Norway.</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3" name="Plassholder for lysbildenummer 2">
            <a:extLst>
              <a:ext uri="{FF2B5EF4-FFF2-40B4-BE49-F238E27FC236}">
                <a16:creationId xmlns="" xmlns:a16="http://schemas.microsoft.com/office/drawing/2014/main" id="{23DD7712-E801-48D5-ADF7-A9BFF92B7D4B}"/>
              </a:ext>
            </a:extLst>
          </p:cNvPr>
          <p:cNvSpPr>
            <a:spLocks noGrp="1"/>
          </p:cNvSpPr>
          <p:nvPr>
            <p:ph type="sldNum" sz="quarter" idx="12"/>
          </p:nvPr>
        </p:nvSpPr>
        <p:spPr/>
        <p:txBody>
          <a:bodyPr/>
          <a:lstStyle/>
          <a:p>
            <a:fld id="{95B64B7D-434C-2844-BD26-C12913906CBB}" type="slidenum">
              <a:rPr lang="sk-SK" smtClean="0"/>
              <a:t>6</a:t>
            </a:fld>
            <a:endParaRPr lang="sk-SK"/>
          </a:p>
        </p:txBody>
      </p:sp>
    </p:spTree>
    <p:extLst>
      <p:ext uri="{BB962C8B-B14F-4D97-AF65-F5344CB8AC3E}">
        <p14:creationId xmlns:p14="http://schemas.microsoft.com/office/powerpoint/2010/main" val="225644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About DSA - Organisational affiliation</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3" name="Plassholder for lysbildenummer 2">
            <a:extLst>
              <a:ext uri="{FF2B5EF4-FFF2-40B4-BE49-F238E27FC236}">
                <a16:creationId xmlns="" xmlns:a16="http://schemas.microsoft.com/office/drawing/2014/main" id="{35AD66DF-53CA-48BF-906D-1E4FE12DB4C5}"/>
              </a:ext>
            </a:extLst>
          </p:cNvPr>
          <p:cNvSpPr>
            <a:spLocks noGrp="1"/>
          </p:cNvSpPr>
          <p:nvPr>
            <p:ph type="sldNum" sz="quarter" idx="12"/>
          </p:nvPr>
        </p:nvSpPr>
        <p:spPr/>
        <p:txBody>
          <a:bodyPr/>
          <a:lstStyle/>
          <a:p>
            <a:fld id="{95B64B7D-434C-2844-BD26-C12913906CBB}" type="slidenum">
              <a:rPr lang="sk-SK" smtClean="0"/>
              <a:t>7</a:t>
            </a:fld>
            <a:endParaRPr lang="sk-SK"/>
          </a:p>
        </p:txBody>
      </p:sp>
      <p:grpSp>
        <p:nvGrpSpPr>
          <p:cNvPr id="7" name="Gruppe 6">
            <a:extLst>
              <a:ext uri="{FF2B5EF4-FFF2-40B4-BE49-F238E27FC236}">
                <a16:creationId xmlns="" xmlns:a16="http://schemas.microsoft.com/office/drawing/2014/main" id="{8E0F39ED-FCF5-40E0-B0C2-41B6A8883FBC}"/>
              </a:ext>
            </a:extLst>
          </p:cNvPr>
          <p:cNvGrpSpPr/>
          <p:nvPr/>
        </p:nvGrpSpPr>
        <p:grpSpPr>
          <a:xfrm>
            <a:off x="1730663" y="1407361"/>
            <a:ext cx="10259520" cy="4552013"/>
            <a:chOff x="513061" y="1556651"/>
            <a:chExt cx="10259520" cy="4552013"/>
          </a:xfrm>
        </p:grpSpPr>
        <p:pic>
          <p:nvPicPr>
            <p:cNvPr id="17" name="Bilde 16">
              <a:extLst>
                <a:ext uri="{FF2B5EF4-FFF2-40B4-BE49-F238E27FC236}">
                  <a16:creationId xmlns="" xmlns:a16="http://schemas.microsoft.com/office/drawing/2014/main" id="{068FEF72-FD2F-4FD4-A9B0-DF4AA9DEC0EB}"/>
                </a:ext>
              </a:extLst>
            </p:cNvPr>
            <p:cNvPicPr>
              <a:picLocks noChangeAspect="1"/>
            </p:cNvPicPr>
            <p:nvPr/>
          </p:nvPicPr>
          <p:blipFill>
            <a:blip r:embed="rId10"/>
            <a:stretch>
              <a:fillRect/>
            </a:stretch>
          </p:blipFill>
          <p:spPr>
            <a:xfrm>
              <a:off x="513061" y="1556651"/>
              <a:ext cx="2910274" cy="1276350"/>
            </a:xfrm>
            <a:prstGeom prst="rect">
              <a:avLst/>
            </a:prstGeom>
            <a:ln>
              <a:solidFill>
                <a:schemeClr val="tx1"/>
              </a:solidFill>
            </a:ln>
            <a:effectLst>
              <a:outerShdw blurRad="292100" dist="139700" dir="2700000" algn="tl" rotWithShape="0">
                <a:srgbClr val="333333">
                  <a:alpha val="65000"/>
                </a:srgbClr>
              </a:outerShdw>
            </a:effectLst>
          </p:spPr>
        </p:pic>
        <p:pic>
          <p:nvPicPr>
            <p:cNvPr id="18" name="Bilde 17">
              <a:extLst>
                <a:ext uri="{FF2B5EF4-FFF2-40B4-BE49-F238E27FC236}">
                  <a16:creationId xmlns="" xmlns:a16="http://schemas.microsoft.com/office/drawing/2014/main" id="{1A0D042D-79BB-416C-A01C-5A0F9BE0BC27}"/>
                </a:ext>
              </a:extLst>
            </p:cNvPr>
            <p:cNvPicPr>
              <a:picLocks noChangeAspect="1"/>
            </p:cNvPicPr>
            <p:nvPr/>
          </p:nvPicPr>
          <p:blipFill>
            <a:blip r:embed="rId11"/>
            <a:stretch>
              <a:fillRect/>
            </a:stretch>
          </p:blipFill>
          <p:spPr>
            <a:xfrm>
              <a:off x="4035893" y="2189417"/>
              <a:ext cx="2725567" cy="1277129"/>
            </a:xfrm>
            <a:prstGeom prst="rect">
              <a:avLst/>
            </a:prstGeom>
            <a:ln>
              <a:solidFill>
                <a:schemeClr val="tx1"/>
              </a:solidFill>
            </a:ln>
            <a:effectLst>
              <a:outerShdw blurRad="292100" dist="139700" dir="2700000" algn="tl" rotWithShape="0">
                <a:srgbClr val="333333">
                  <a:alpha val="65000"/>
                </a:srgbClr>
              </a:outerShdw>
            </a:effectLst>
          </p:spPr>
        </p:pic>
        <p:pic>
          <p:nvPicPr>
            <p:cNvPr id="19" name="Bilde 18">
              <a:extLst>
                <a:ext uri="{FF2B5EF4-FFF2-40B4-BE49-F238E27FC236}">
                  <a16:creationId xmlns="" xmlns:a16="http://schemas.microsoft.com/office/drawing/2014/main" id="{80CC3ECC-A182-4649-BCC5-ACE8A3881BD4}"/>
                </a:ext>
              </a:extLst>
            </p:cNvPr>
            <p:cNvPicPr>
              <a:picLocks noChangeAspect="1"/>
            </p:cNvPicPr>
            <p:nvPr/>
          </p:nvPicPr>
          <p:blipFill>
            <a:blip r:embed="rId12"/>
            <a:stretch>
              <a:fillRect/>
            </a:stretch>
          </p:blipFill>
          <p:spPr>
            <a:xfrm>
              <a:off x="7374017" y="3200220"/>
              <a:ext cx="2212701" cy="1270808"/>
            </a:xfrm>
            <a:prstGeom prst="rect">
              <a:avLst/>
            </a:prstGeom>
            <a:ln>
              <a:solidFill>
                <a:schemeClr val="tx1"/>
              </a:solidFill>
            </a:ln>
            <a:effectLst>
              <a:outerShdw blurRad="292100" dist="139700" dir="2700000" algn="tl" rotWithShape="0">
                <a:srgbClr val="333333">
                  <a:alpha val="65000"/>
                </a:srgbClr>
              </a:outerShdw>
            </a:effectLst>
          </p:spPr>
        </p:pic>
        <p:pic>
          <p:nvPicPr>
            <p:cNvPr id="20" name="Bilde 19">
              <a:extLst>
                <a:ext uri="{FF2B5EF4-FFF2-40B4-BE49-F238E27FC236}">
                  <a16:creationId xmlns="" xmlns:a16="http://schemas.microsoft.com/office/drawing/2014/main" id="{7C7FE9C2-E29B-4EE5-AE00-4E4AB97F27B7}"/>
                </a:ext>
              </a:extLst>
            </p:cNvPr>
            <p:cNvPicPr>
              <a:picLocks noChangeAspect="1"/>
            </p:cNvPicPr>
            <p:nvPr/>
          </p:nvPicPr>
          <p:blipFill>
            <a:blip r:embed="rId13"/>
            <a:stretch>
              <a:fillRect/>
            </a:stretch>
          </p:blipFill>
          <p:spPr>
            <a:xfrm>
              <a:off x="6457756" y="4840105"/>
              <a:ext cx="4314825" cy="1268559"/>
            </a:xfrm>
            <a:prstGeom prst="rect">
              <a:avLst/>
            </a:prstGeom>
            <a:ln>
              <a:solidFill>
                <a:schemeClr val="tx1"/>
              </a:solidFill>
            </a:ln>
            <a:effectLst>
              <a:outerShdw blurRad="292100" dist="139700" dir="2700000" algn="tl" rotWithShape="0">
                <a:srgbClr val="333333">
                  <a:alpha val="65000"/>
                </a:srgbClr>
              </a:outerShdw>
            </a:effectLst>
          </p:spPr>
        </p:pic>
        <p:pic>
          <p:nvPicPr>
            <p:cNvPr id="21" name="Bilde 20">
              <a:extLst>
                <a:ext uri="{FF2B5EF4-FFF2-40B4-BE49-F238E27FC236}">
                  <a16:creationId xmlns="" xmlns:a16="http://schemas.microsoft.com/office/drawing/2014/main" id="{AB667733-2A0E-4A82-9FE0-1D356160A1D4}"/>
                </a:ext>
              </a:extLst>
            </p:cNvPr>
            <p:cNvPicPr>
              <a:picLocks noChangeAspect="1"/>
            </p:cNvPicPr>
            <p:nvPr/>
          </p:nvPicPr>
          <p:blipFill>
            <a:blip r:embed="rId14"/>
            <a:stretch>
              <a:fillRect/>
            </a:stretch>
          </p:blipFill>
          <p:spPr>
            <a:xfrm>
              <a:off x="513061" y="4471894"/>
              <a:ext cx="2910274" cy="1266825"/>
            </a:xfrm>
            <a:prstGeom prst="rect">
              <a:avLst/>
            </a:prstGeom>
            <a:ln>
              <a:solidFill>
                <a:schemeClr val="tx1"/>
              </a:solidFill>
            </a:ln>
            <a:effectLst>
              <a:outerShdw blurRad="292100" dist="139700" dir="2700000" algn="tl" rotWithShape="0">
                <a:srgbClr val="333333">
                  <a:alpha val="65000"/>
                </a:srgbClr>
              </a:outerShdw>
            </a:effectLst>
          </p:spPr>
        </p:pic>
        <p:cxnSp>
          <p:nvCxnSpPr>
            <p:cNvPr id="22" name="Rett linje 21">
              <a:extLst>
                <a:ext uri="{FF2B5EF4-FFF2-40B4-BE49-F238E27FC236}">
                  <a16:creationId xmlns="" xmlns:a16="http://schemas.microsoft.com/office/drawing/2014/main" id="{8CC1B332-CC17-4086-983D-CAEA1EB6449B}"/>
                </a:ext>
              </a:extLst>
            </p:cNvPr>
            <p:cNvCxnSpPr>
              <a:cxnSpLocks/>
              <a:stCxn id="17" idx="2"/>
              <a:endCxn id="21" idx="0"/>
            </p:cNvCxnSpPr>
            <p:nvPr/>
          </p:nvCxnSpPr>
          <p:spPr>
            <a:xfrm>
              <a:off x="1968198" y="2833001"/>
              <a:ext cx="0" cy="163889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Rett linje 22">
              <a:extLst>
                <a:ext uri="{FF2B5EF4-FFF2-40B4-BE49-F238E27FC236}">
                  <a16:creationId xmlns="" xmlns:a16="http://schemas.microsoft.com/office/drawing/2014/main" id="{1F02F633-9D8B-4BC4-8876-52D68E2D4AF9}"/>
                </a:ext>
              </a:extLst>
            </p:cNvPr>
            <p:cNvCxnSpPr>
              <a:cxnSpLocks/>
              <a:stCxn id="18" idx="2"/>
              <a:endCxn id="18" idx="2"/>
            </p:cNvCxnSpPr>
            <p:nvPr/>
          </p:nvCxnSpPr>
          <p:spPr>
            <a:xfrm>
              <a:off x="5398677" y="34665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 xmlns:a16="http://schemas.microsoft.com/office/drawing/2014/main" id="{C17DDF44-F599-49B2-9CDA-8792741EF416}"/>
                </a:ext>
              </a:extLst>
            </p:cNvPr>
            <p:cNvCxnSpPr>
              <a:cxnSpLocks/>
              <a:stCxn id="21" idx="3"/>
              <a:endCxn id="18" idx="2"/>
            </p:cNvCxnSpPr>
            <p:nvPr/>
          </p:nvCxnSpPr>
          <p:spPr>
            <a:xfrm flipV="1">
              <a:off x="3423335" y="3466546"/>
              <a:ext cx="1975342" cy="1638761"/>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25" name="Rett linje 24">
              <a:extLst>
                <a:ext uri="{FF2B5EF4-FFF2-40B4-BE49-F238E27FC236}">
                  <a16:creationId xmlns="" xmlns:a16="http://schemas.microsoft.com/office/drawing/2014/main" id="{218E38B6-7FE0-41E2-AFAD-C64982368655}"/>
                </a:ext>
              </a:extLst>
            </p:cNvPr>
            <p:cNvCxnSpPr>
              <a:cxnSpLocks/>
              <a:stCxn id="21" idx="3"/>
              <a:endCxn id="19" idx="1"/>
            </p:cNvCxnSpPr>
            <p:nvPr/>
          </p:nvCxnSpPr>
          <p:spPr>
            <a:xfrm flipV="1">
              <a:off x="3423335" y="3835624"/>
              <a:ext cx="3950682" cy="1269683"/>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26" name="Rett linje 25">
              <a:extLst>
                <a:ext uri="{FF2B5EF4-FFF2-40B4-BE49-F238E27FC236}">
                  <a16:creationId xmlns="" xmlns:a16="http://schemas.microsoft.com/office/drawing/2014/main" id="{A9B7FB70-F08A-4F07-B494-489B69651242}"/>
                </a:ext>
              </a:extLst>
            </p:cNvPr>
            <p:cNvCxnSpPr>
              <a:cxnSpLocks/>
              <a:stCxn id="21" idx="3"/>
              <a:endCxn id="20" idx="1"/>
            </p:cNvCxnSpPr>
            <p:nvPr/>
          </p:nvCxnSpPr>
          <p:spPr>
            <a:xfrm>
              <a:off x="3423335" y="5105307"/>
              <a:ext cx="3034421" cy="369078"/>
            </a:xfrm>
            <a:prstGeom prst="line">
              <a:avLst/>
            </a:prstGeom>
            <a:ln w="38100">
              <a:prstDash val="lg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8914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About DSA - O</a:t>
            </a:r>
            <a:r>
              <a:rPr lang="en-GB" altLang="nb-NO" dirty="0"/>
              <a:t>ffices and Laboratories</a:t>
            </a:r>
            <a:endParaRPr lang="sk-SK"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8</a:t>
            </a:fld>
            <a:endParaRPr lang="sk-SK"/>
          </a:p>
        </p:txBody>
      </p:sp>
      <p:grpSp>
        <p:nvGrpSpPr>
          <p:cNvPr id="26" name="Gruppe 25">
            <a:extLst>
              <a:ext uri="{FF2B5EF4-FFF2-40B4-BE49-F238E27FC236}">
                <a16:creationId xmlns="" xmlns:a16="http://schemas.microsoft.com/office/drawing/2014/main" id="{46CFB643-40AE-4A6F-BBB4-5906132DB75D}"/>
              </a:ext>
            </a:extLst>
          </p:cNvPr>
          <p:cNvGrpSpPr/>
          <p:nvPr/>
        </p:nvGrpSpPr>
        <p:grpSpPr>
          <a:xfrm>
            <a:off x="1130286" y="1090990"/>
            <a:ext cx="10724059" cy="5399088"/>
            <a:chOff x="535066" y="1004730"/>
            <a:chExt cx="10724059" cy="5399088"/>
          </a:xfrm>
        </p:grpSpPr>
        <p:pic>
          <p:nvPicPr>
            <p:cNvPr id="27" name="Picture 2" descr="n5000-fylker96dpi">
              <a:extLst>
                <a:ext uri="{FF2B5EF4-FFF2-40B4-BE49-F238E27FC236}">
                  <a16:creationId xmlns="" xmlns:a16="http://schemas.microsoft.com/office/drawing/2014/main" id="{A3CCACD2-F1A1-4B0B-93A0-61A6E870DFB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1459" y="1004730"/>
              <a:ext cx="5135562"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9">
              <a:extLst>
                <a:ext uri="{FF2B5EF4-FFF2-40B4-BE49-F238E27FC236}">
                  <a16:creationId xmlns="" xmlns:a16="http://schemas.microsoft.com/office/drawing/2014/main" id="{32D46F31-71F0-49A0-B17A-9FA30DBA0D50}"/>
                </a:ext>
              </a:extLst>
            </p:cNvPr>
            <p:cNvSpPr>
              <a:spLocks noChangeShapeType="1"/>
            </p:cNvSpPr>
            <p:nvPr/>
          </p:nvSpPr>
          <p:spPr bwMode="auto">
            <a:xfrm flipV="1">
              <a:off x="4724400" y="4830009"/>
              <a:ext cx="1500188" cy="79808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dirty="0"/>
            </a:p>
          </p:txBody>
        </p:sp>
        <p:grpSp>
          <p:nvGrpSpPr>
            <p:cNvPr id="29" name="Gruppe 28">
              <a:extLst>
                <a:ext uri="{FF2B5EF4-FFF2-40B4-BE49-F238E27FC236}">
                  <a16:creationId xmlns="" xmlns:a16="http://schemas.microsoft.com/office/drawing/2014/main" id="{63DEFB7C-A738-4E60-8C08-CDE6A32D591D}"/>
                </a:ext>
              </a:extLst>
            </p:cNvPr>
            <p:cNvGrpSpPr/>
            <p:nvPr/>
          </p:nvGrpSpPr>
          <p:grpSpPr>
            <a:xfrm>
              <a:off x="6096000" y="3909431"/>
              <a:ext cx="2657476" cy="2357914"/>
              <a:chOff x="8681242" y="4388539"/>
              <a:chExt cx="2657476" cy="2357914"/>
            </a:xfrm>
          </p:grpSpPr>
          <p:pic>
            <p:nvPicPr>
              <p:cNvPr id="36" name="Picture 39" descr="P1250006">
                <a:extLst>
                  <a:ext uri="{FF2B5EF4-FFF2-40B4-BE49-F238E27FC236}">
                    <a16:creationId xmlns="" xmlns:a16="http://schemas.microsoft.com/office/drawing/2014/main" id="{FD1C71EE-C0BA-4354-8B37-761DFA29D0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09830" y="4388539"/>
                <a:ext cx="2400301" cy="1800226"/>
              </a:xfrm>
              <a:prstGeom prst="rect">
                <a:avLst/>
              </a:prstGeom>
              <a:ln>
                <a:noFill/>
              </a:ln>
              <a:effectLst>
                <a:outerShdw blurRad="190500" algn="tl" rotWithShape="0">
                  <a:srgbClr val="000000">
                    <a:alpha val="70000"/>
                  </a:srgbClr>
                </a:outerShdw>
              </a:effectLst>
            </p:spPr>
          </p:pic>
          <p:sp>
            <p:nvSpPr>
              <p:cNvPr id="37" name="Text Box 40">
                <a:extLst>
                  <a:ext uri="{FF2B5EF4-FFF2-40B4-BE49-F238E27FC236}">
                    <a16:creationId xmlns="" xmlns:a16="http://schemas.microsoft.com/office/drawing/2014/main" id="{2518E108-BBED-428E-9C7F-526C6D4F6C53}"/>
                  </a:ext>
                </a:extLst>
              </p:cNvPr>
              <p:cNvSpPr txBox="1">
                <a:spLocks noChangeArrowheads="1"/>
              </p:cNvSpPr>
              <p:nvPr/>
            </p:nvSpPr>
            <p:spPr bwMode="auto">
              <a:xfrm>
                <a:off x="8681242" y="6346403"/>
                <a:ext cx="265747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nb-NO" altLang="nb-NO" b="1" dirty="0"/>
                  <a:t>Main Office, Østerås</a:t>
                </a:r>
              </a:p>
            </p:txBody>
          </p:sp>
        </p:grpSp>
        <p:sp>
          <p:nvSpPr>
            <p:cNvPr id="30" name="Line 10">
              <a:extLst>
                <a:ext uri="{FF2B5EF4-FFF2-40B4-BE49-F238E27FC236}">
                  <a16:creationId xmlns="" xmlns:a16="http://schemas.microsoft.com/office/drawing/2014/main" id="{61D3A5A6-D4E9-47C8-ADC1-20F086C806DD}"/>
                </a:ext>
              </a:extLst>
            </p:cNvPr>
            <p:cNvSpPr>
              <a:spLocks noChangeShapeType="1"/>
            </p:cNvSpPr>
            <p:nvPr/>
          </p:nvSpPr>
          <p:spPr bwMode="auto">
            <a:xfrm flipH="1">
              <a:off x="3315436" y="1864691"/>
              <a:ext cx="2780564" cy="112529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dirty="0"/>
            </a:p>
          </p:txBody>
        </p:sp>
        <p:sp>
          <p:nvSpPr>
            <p:cNvPr id="31" name="Line 11">
              <a:extLst>
                <a:ext uri="{FF2B5EF4-FFF2-40B4-BE49-F238E27FC236}">
                  <a16:creationId xmlns="" xmlns:a16="http://schemas.microsoft.com/office/drawing/2014/main" id="{A7CF6926-B2C8-4549-BA74-78691B89EFAF}"/>
                </a:ext>
              </a:extLst>
            </p:cNvPr>
            <p:cNvSpPr>
              <a:spLocks noChangeShapeType="1"/>
            </p:cNvSpPr>
            <p:nvPr/>
          </p:nvSpPr>
          <p:spPr bwMode="auto">
            <a:xfrm>
              <a:off x="7457440" y="1757680"/>
              <a:ext cx="1255948" cy="3117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dirty="0"/>
            </a:p>
          </p:txBody>
        </p:sp>
        <p:pic>
          <p:nvPicPr>
            <p:cNvPr id="32" name="Picture 33" descr="polaria_polarmiljosenteret_250">
              <a:extLst>
                <a:ext uri="{FF2B5EF4-FFF2-40B4-BE49-F238E27FC236}">
                  <a16:creationId xmlns="" xmlns:a16="http://schemas.microsoft.com/office/drawing/2014/main" id="{57F698AC-97CA-42DD-824D-A8E2A7BCB518}"/>
                </a:ext>
              </a:extLst>
            </p:cNvPr>
            <p:cNvPicPr>
              <a:picLocks noChangeAspect="1" noChangeArrowheads="1"/>
            </p:cNvPicPr>
            <p:nvPr/>
          </p:nvPicPr>
          <p:blipFill>
            <a:blip r:embed="rId12">
              <a:lum bright="18000" contrast="12000"/>
              <a:extLst>
                <a:ext uri="{28A0092B-C50C-407E-A947-70E740481C1C}">
                  <a14:useLocalDpi xmlns:a14="http://schemas.microsoft.com/office/drawing/2010/main" val="0"/>
                </a:ext>
              </a:extLst>
            </a:blip>
            <a:srcRect/>
            <a:stretch>
              <a:fillRect/>
            </a:stretch>
          </p:blipFill>
          <p:spPr bwMode="auto">
            <a:xfrm>
              <a:off x="993835" y="1229909"/>
              <a:ext cx="2321602" cy="34541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3" name="Text Box 34">
              <a:extLst>
                <a:ext uri="{FF2B5EF4-FFF2-40B4-BE49-F238E27FC236}">
                  <a16:creationId xmlns="" xmlns:a16="http://schemas.microsoft.com/office/drawing/2014/main" id="{C2A88A5B-8A0A-44EB-B682-A66819448A3F}"/>
                </a:ext>
              </a:extLst>
            </p:cNvPr>
            <p:cNvSpPr txBox="1">
              <a:spLocks noChangeArrowheads="1"/>
            </p:cNvSpPr>
            <p:nvPr/>
          </p:nvSpPr>
          <p:spPr bwMode="auto">
            <a:xfrm>
              <a:off x="535066" y="4814253"/>
              <a:ext cx="297498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nb-NO" altLang="nb-NO" sz="1800" dirty="0"/>
                <a:t>    </a:t>
              </a:r>
              <a:r>
                <a:rPr lang="nb-NO" altLang="nb-NO" b="1" dirty="0"/>
                <a:t> </a:t>
              </a:r>
              <a:r>
                <a:rPr lang="en-GB" altLang="nb-NO" b="1" dirty="0"/>
                <a:t>Section High North, </a:t>
              </a:r>
              <a:br>
                <a:rPr lang="en-GB" altLang="nb-NO" b="1" dirty="0"/>
              </a:br>
              <a:r>
                <a:rPr lang="en-GB" altLang="nb-NO" b="1" dirty="0" err="1"/>
                <a:t>Tromsø</a:t>
              </a:r>
              <a:endParaRPr lang="en-GB" altLang="nb-NO" b="1" dirty="0"/>
            </a:p>
          </p:txBody>
        </p:sp>
        <p:pic>
          <p:nvPicPr>
            <p:cNvPr id="34" name="Picture 36" descr="Svanhovd from air">
              <a:extLst>
                <a:ext uri="{FF2B5EF4-FFF2-40B4-BE49-F238E27FC236}">
                  <a16:creationId xmlns="" xmlns:a16="http://schemas.microsoft.com/office/drawing/2014/main" id="{00452968-4A69-44F5-92A8-9A83D01F9B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3388" y="1229909"/>
              <a:ext cx="2321603" cy="18002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5" name="Text Box 37">
              <a:extLst>
                <a:ext uri="{FF2B5EF4-FFF2-40B4-BE49-F238E27FC236}">
                  <a16:creationId xmlns="" xmlns:a16="http://schemas.microsoft.com/office/drawing/2014/main" id="{7AB345FD-E1A0-4D0D-8003-1A4014CEF338}"/>
                </a:ext>
              </a:extLst>
            </p:cNvPr>
            <p:cNvSpPr txBox="1">
              <a:spLocks noChangeArrowheads="1"/>
            </p:cNvSpPr>
            <p:nvPr/>
          </p:nvSpPr>
          <p:spPr bwMode="auto">
            <a:xfrm>
              <a:off x="8611173" y="3160766"/>
              <a:ext cx="264795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nb-NO" b="1" dirty="0"/>
                <a:t>Section High North, </a:t>
              </a:r>
              <a:br>
                <a:rPr lang="en-GB" altLang="nb-NO" b="1" dirty="0"/>
              </a:br>
              <a:r>
                <a:rPr lang="en-GB" altLang="nb-NO" b="1" dirty="0" err="1"/>
                <a:t>Svanhovd</a:t>
              </a:r>
              <a:endParaRPr lang="en-GB" altLang="nb-NO" b="1" dirty="0"/>
            </a:p>
          </p:txBody>
        </p:sp>
      </p:grpSp>
    </p:spTree>
    <p:extLst>
      <p:ext uri="{BB962C8B-B14F-4D97-AF65-F5344CB8AC3E}">
        <p14:creationId xmlns:p14="http://schemas.microsoft.com/office/powerpoint/2010/main" val="342730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92926" y="624110"/>
            <a:ext cx="4454856" cy="1280890"/>
          </a:xfrm>
        </p:spPr>
        <p:txBody>
          <a:bodyPr/>
          <a:lstStyle/>
          <a:p>
            <a:r>
              <a:rPr lang="en-GB" dirty="0"/>
              <a:t>About DSA </a:t>
            </a:r>
            <a:br>
              <a:rPr lang="en-GB" dirty="0"/>
            </a:br>
            <a:r>
              <a:rPr lang="en-GB" dirty="0"/>
              <a:t>Organization Chart</a:t>
            </a:r>
            <a:endParaRPr lang="sk-SK"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 xmlns:a16="http://schemas.microsoft.com/office/drawing/2014/main"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 xmlns:a16="http://schemas.microsoft.com/office/drawing/2014/main" id="{1651DA88-DDFB-463B-8232-CE27A8CB5489}"/>
              </a:ext>
            </a:extLst>
          </p:cNvPr>
          <p:cNvSpPr>
            <a:spLocks noGrp="1"/>
          </p:cNvSpPr>
          <p:nvPr>
            <p:ph type="sldNum" sz="quarter" idx="12"/>
          </p:nvPr>
        </p:nvSpPr>
        <p:spPr/>
        <p:txBody>
          <a:bodyPr/>
          <a:lstStyle/>
          <a:p>
            <a:fld id="{95B64B7D-434C-2844-BD26-C12913906CBB}" type="slidenum">
              <a:rPr lang="sk-SK" smtClean="0"/>
              <a:t>9</a:t>
            </a:fld>
            <a:endParaRPr lang="sk-SK"/>
          </a:p>
        </p:txBody>
      </p:sp>
      <p:pic>
        <p:nvPicPr>
          <p:cNvPr id="5" name="Bilde 4">
            <a:extLst>
              <a:ext uri="{FF2B5EF4-FFF2-40B4-BE49-F238E27FC236}">
                <a16:creationId xmlns="" xmlns:a16="http://schemas.microsoft.com/office/drawing/2014/main" id="{6ADDC199-7ADD-4D4F-BDCB-D9BA6345F73C}"/>
              </a:ext>
            </a:extLst>
          </p:cNvPr>
          <p:cNvPicPr>
            <a:picLocks noChangeAspect="1"/>
          </p:cNvPicPr>
          <p:nvPr/>
        </p:nvPicPr>
        <p:blipFill>
          <a:blip r:embed="rId10"/>
          <a:stretch>
            <a:fillRect/>
          </a:stretch>
        </p:blipFill>
        <p:spPr>
          <a:xfrm>
            <a:off x="3838758" y="556013"/>
            <a:ext cx="8350371" cy="5712822"/>
          </a:xfrm>
          <a:prstGeom prst="rect">
            <a:avLst/>
          </a:prstGeom>
        </p:spPr>
      </p:pic>
    </p:spTree>
    <p:extLst>
      <p:ext uri="{BB962C8B-B14F-4D97-AF65-F5344CB8AC3E}">
        <p14:creationId xmlns:p14="http://schemas.microsoft.com/office/powerpoint/2010/main" val="2311597155"/>
      </p:ext>
    </p:extLst>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18909FB4D36E34195255228D61C6178" ma:contentTypeVersion="7" ma:contentTypeDescription="Opprett et nytt dokument." ma:contentTypeScope="" ma:versionID="1e7e9f3b8ef7eb9d45e8e2ff1b41ca62">
  <xsd:schema xmlns:xsd="http://www.w3.org/2001/XMLSchema" xmlns:xs="http://www.w3.org/2001/XMLSchema" xmlns:p="http://schemas.microsoft.com/office/2006/metadata/properties" xmlns:ns3="0345d7de-a38c-488d-a52d-44b3b509fd9e" xmlns:ns4="3a6b5df1-ca89-4365-be7d-a1868f8c57a0" targetNamespace="http://schemas.microsoft.com/office/2006/metadata/properties" ma:root="true" ma:fieldsID="033b08dd213284f6065ce356f2c85bbf" ns3:_="" ns4:_="">
    <xsd:import namespace="0345d7de-a38c-488d-a52d-44b3b509fd9e"/>
    <xsd:import namespace="3a6b5df1-ca89-4365-be7d-a1868f8c57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5d7de-a38c-488d-a52d-44b3b509f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b5df1-ca89-4365-be7d-a1868f8c57a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92BFDF-84B5-4A2D-9935-393B4149F591}">
  <ds:schemaRefs>
    <ds:schemaRef ds:uri="http://schemas.microsoft.com/sharepoint/v3/contenttype/forms"/>
  </ds:schemaRefs>
</ds:datastoreItem>
</file>

<file path=customXml/itemProps2.xml><?xml version="1.0" encoding="utf-8"?>
<ds:datastoreItem xmlns:ds="http://schemas.openxmlformats.org/officeDocument/2006/customXml" ds:itemID="{57180E72-3552-46D0-B918-C8754BCB7C1B}">
  <ds:schemaRefs>
    <ds:schemaRef ds:uri="3a6b5df1-ca89-4365-be7d-a1868f8c57a0"/>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345d7de-a38c-488d-a52d-44b3b509fd9e"/>
    <ds:schemaRef ds:uri="http://www.w3.org/XML/1998/namespace"/>
  </ds:schemaRefs>
</ds:datastoreItem>
</file>

<file path=customXml/itemProps3.xml><?xml version="1.0" encoding="utf-8"?>
<ds:datastoreItem xmlns:ds="http://schemas.openxmlformats.org/officeDocument/2006/customXml" ds:itemID="{B7F44A3E-861D-4EF5-8D1C-EB8C44159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45d7de-a38c-488d-a52d-44b3b509fd9e"/>
    <ds:schemaRef ds:uri="3a6b5df1-ca89-4365-be7d-a1868f8c57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966</TotalTime>
  <Words>535</Words>
  <Application>Microsoft Office PowerPoint</Application>
  <PresentationFormat>Širokouhlá</PresentationFormat>
  <Paragraphs>90</Paragraphs>
  <Slides>15</Slides>
  <Notes>15</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15</vt:i4>
      </vt:variant>
    </vt:vector>
  </HeadingPairs>
  <TitlesOfParts>
    <vt:vector size="22" baseType="lpstr">
      <vt:lpstr>ＭＳ Ｐゴシック</vt:lpstr>
      <vt:lpstr>Arial</vt:lpstr>
      <vt:lpstr>Calibri</vt:lpstr>
      <vt:lpstr>Century Gothic</vt:lpstr>
      <vt:lpstr>Formular W03 Regular</vt:lpstr>
      <vt:lpstr>Wingdings 3</vt:lpstr>
      <vt:lpstr>Dym</vt:lpstr>
      <vt:lpstr>Prezentácia programu PowerPoint</vt:lpstr>
      <vt:lpstr>Content</vt:lpstr>
      <vt:lpstr>About DSA - Remit</vt:lpstr>
      <vt:lpstr>About DSA – Societal mission</vt:lpstr>
      <vt:lpstr>About DSA - What we do</vt:lpstr>
      <vt:lpstr>About DSA - What we do</vt:lpstr>
      <vt:lpstr>About DSA - Organisational affiliation</vt:lpstr>
      <vt:lpstr>About DSA - Offices and Laboratories</vt:lpstr>
      <vt:lpstr>About DSA  Organization Chart</vt:lpstr>
      <vt:lpstr>Measurement capacities</vt:lpstr>
      <vt:lpstr>DSA’s international cooperation I.</vt:lpstr>
      <vt:lpstr>DSA’s international cooperation II.</vt:lpstr>
      <vt:lpstr>EEA and Norway Grants projects 2019 – 2024 I.</vt:lpstr>
      <vt:lpstr>EEA and Norway Grants projects 2019 – 2024 II.</vt:lpstr>
      <vt:lpstr>Questions and Answers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TRIGLAV - Strengthen the fight against CBRN threats at the Slovakian-Ukrainian border</dc:title>
  <dc:creator>Použív. MS Office</dc:creator>
  <cp:lastModifiedBy>Milan Škultéty</cp:lastModifiedBy>
  <cp:revision>91</cp:revision>
  <dcterms:created xsi:type="dcterms:W3CDTF">2019-02-24T12:09:18Z</dcterms:created>
  <dcterms:modified xsi:type="dcterms:W3CDTF">2023-01-25T09:58:02Z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0x010100518909FB4D36E34195255228D61C6178</vt:lpwstr>
  </property>
</Properties>
</file>